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78" r:id="rId6"/>
    <p:sldId id="279" r:id="rId7"/>
    <p:sldId id="260" r:id="rId8"/>
    <p:sldId id="261" r:id="rId9"/>
    <p:sldId id="263" r:id="rId10"/>
    <p:sldId id="262" r:id="rId11"/>
    <p:sldId id="264" r:id="rId12"/>
    <p:sldId id="265" r:id="rId13"/>
    <p:sldId id="266" r:id="rId14"/>
    <p:sldId id="267" r:id="rId15"/>
    <p:sldId id="268" r:id="rId16"/>
    <p:sldId id="270" r:id="rId17"/>
    <p:sldId id="269" r:id="rId18"/>
    <p:sldId id="271" r:id="rId19"/>
    <p:sldId id="272" r:id="rId20"/>
    <p:sldId id="273" r:id="rId21"/>
    <p:sldId id="274" r:id="rId22"/>
    <p:sldId id="275" r:id="rId23"/>
    <p:sldId id="27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7BD11ACF-64A8-4FB6-8B39-2CCE155609DB}" type="datetimeFigureOut">
              <a:rPr lang="en-US" smtClean="0"/>
              <a:t>8/27/2015</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CE08B6DA-3BB5-4849-9334-F5897AD09C61}" type="slidenum">
              <a:rPr lang="en-US" smtClean="0"/>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thruBlk="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D11ACF-64A8-4FB6-8B39-2CCE155609DB}" type="datetimeFigureOut">
              <a:rPr lang="en-US" smtClean="0"/>
              <a:t>8/27/2015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08B6DA-3BB5-4849-9334-F5897AD09C6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thruBlk="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D11ACF-64A8-4FB6-8B39-2CCE155609DB}" type="datetimeFigureOut">
              <a:rPr lang="en-US" smtClean="0"/>
              <a:t>8/27/2015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08B6DA-3BB5-4849-9334-F5897AD09C6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thruBlk="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D11ACF-64A8-4FB6-8B39-2CCE155609DB}" type="datetimeFigureOut">
              <a:rPr lang="en-US" smtClean="0"/>
              <a:t>8/27/2015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08B6DA-3BB5-4849-9334-F5897AD09C6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thruBlk="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7BD11ACF-64A8-4FB6-8B39-2CCE155609DB}" type="datetimeFigureOut">
              <a:rPr lang="en-US" smtClean="0"/>
              <a:t>8/27/2015</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08B6DA-3BB5-4849-9334-F5897AD09C61}"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thruBlk="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BD11ACF-64A8-4FB6-8B39-2CCE155609DB}" type="datetimeFigureOut">
              <a:rPr lang="en-US" smtClean="0"/>
              <a:t>8/27/2015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08B6DA-3BB5-4849-9334-F5897AD09C6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thruBlk="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BD11ACF-64A8-4FB6-8B39-2CCE155609DB}" type="datetimeFigureOut">
              <a:rPr lang="en-US" smtClean="0"/>
              <a:t>8/27/2015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08B6DA-3BB5-4849-9334-F5897AD09C6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thruBlk="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D11ACF-64A8-4FB6-8B39-2CCE155609DB}" type="datetimeFigureOut">
              <a:rPr lang="en-US" smtClean="0"/>
              <a:t>8/27/2015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08B6DA-3BB5-4849-9334-F5897AD09C6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thruBlk="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7BD11ACF-64A8-4FB6-8B39-2CCE155609DB}" type="datetimeFigureOut">
              <a:rPr lang="en-US" smtClean="0"/>
              <a:t>8/27/2015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08B6DA-3BB5-4849-9334-F5897AD09C6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thruBlk="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BD11ACF-64A8-4FB6-8B39-2CCE155609DB}" type="datetimeFigureOut">
              <a:rPr lang="en-US" smtClean="0"/>
              <a:t>8/27/2015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08B6DA-3BB5-4849-9334-F5897AD09C61}"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thruBlk="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7BD11ACF-64A8-4FB6-8B39-2CCE155609DB}" type="datetimeFigureOut">
              <a:rPr lang="en-US" smtClean="0"/>
              <a:t>8/27/2015</a:t>
            </a:fld>
            <a:endParaRPr lang="en-US"/>
          </a:p>
        </p:txBody>
      </p:sp>
      <p:sp>
        <p:nvSpPr>
          <p:cNvPr id="7" name="Slide Number Placeholder 6"/>
          <p:cNvSpPr>
            <a:spLocks noGrp="1"/>
          </p:cNvSpPr>
          <p:nvPr>
            <p:ph type="sldNum" sz="quarter" idx="12"/>
          </p:nvPr>
        </p:nvSpPr>
        <p:spPr/>
        <p:txBody>
          <a:bodyPr/>
          <a:lstStyle/>
          <a:p>
            <a:fld id="{CE08B6DA-3BB5-4849-9334-F5897AD09C61}"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thruBlk="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7BD11ACF-64A8-4FB6-8B39-2CCE155609DB}" type="datetimeFigureOut">
              <a:rPr lang="en-US" smtClean="0"/>
              <a:t>8/27/2015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CE08B6DA-3BB5-4849-9334-F5897AD09C61}" type="slidenum">
              <a:rPr lang="en-US" smtClean="0"/>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3400">
        <p14:reveal thruBlk="1"/>
      </p:transition>
    </mc:Choice>
    <mc:Fallback xmlns="">
      <p:transition spd="slow">
        <p:fade/>
      </p:transition>
    </mc:Fallback>
  </mc:AlternateConten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P5jfHzKDDJ8"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jvl-4IWjHXo"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history.com/videos/the-science-of-tsunamis#the-science-of-tsunami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Geography vocabulary 2 (21-40)</a:t>
            </a:r>
            <a:endParaRPr lang="en-US" dirty="0"/>
          </a:p>
        </p:txBody>
      </p:sp>
      <p:sp>
        <p:nvSpPr>
          <p:cNvPr id="2" name="Title 1"/>
          <p:cNvSpPr>
            <a:spLocks noGrp="1"/>
          </p:cNvSpPr>
          <p:nvPr>
            <p:ph type="ctrTitle"/>
          </p:nvPr>
        </p:nvSpPr>
        <p:spPr/>
        <p:txBody>
          <a:bodyPr/>
          <a:lstStyle/>
          <a:p>
            <a:r>
              <a:rPr lang="en-US" dirty="0" smtClean="0"/>
              <a:t>Alaska Studies</a:t>
            </a:r>
            <a:endParaRPr lang="en-US" dirty="0"/>
          </a:p>
        </p:txBody>
      </p:sp>
    </p:spTree>
    <p:extLst>
      <p:ext uri="{BB962C8B-B14F-4D97-AF65-F5344CB8AC3E}">
        <p14:creationId xmlns:p14="http://schemas.microsoft.com/office/powerpoint/2010/main" val="1261387599"/>
      </p:ext>
    </p:extLst>
  </p:cSld>
  <p:clrMapOvr>
    <a:masterClrMapping/>
  </p:clrMapOvr>
  <mc:AlternateContent xmlns:mc="http://schemas.openxmlformats.org/markup-compatibility/2006" xmlns:p14="http://schemas.microsoft.com/office/powerpoint/2010/main">
    <mc:Choice Requires="p14">
      <p:transition spd="slow" p14:dur="3400">
        <p14:reveal thruBlk="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Glacial Till</a:t>
            </a:r>
            <a:endParaRPr lang="en-US" dirty="0"/>
          </a:p>
        </p:txBody>
      </p:sp>
      <p:sp>
        <p:nvSpPr>
          <p:cNvPr id="3" name="Content Placeholder 2"/>
          <p:cNvSpPr>
            <a:spLocks noGrp="1"/>
          </p:cNvSpPr>
          <p:nvPr>
            <p:ph idx="1"/>
          </p:nvPr>
        </p:nvSpPr>
        <p:spPr/>
        <p:txBody>
          <a:bodyPr/>
          <a:lstStyle/>
          <a:p>
            <a:r>
              <a:rPr lang="en-US" dirty="0"/>
              <a:t>The mass of rocks and finely ground material carried by a glacier, then deposited when the ice melted. This creates an unstratified material of varying </a:t>
            </a:r>
            <a:r>
              <a:rPr lang="en-US" dirty="0" smtClean="0"/>
              <a:t>composition</a:t>
            </a:r>
          </a:p>
          <a:p>
            <a:pPr lvl="1"/>
            <a:r>
              <a:rPr lang="en-US" dirty="0" smtClean="0"/>
              <a:t>Glacial Moraine </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012831"/>
            <a:ext cx="3550627" cy="3567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266119"/>
            <a:ext cx="3562350" cy="231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8688336"/>
      </p:ext>
    </p:extLst>
  </p:cSld>
  <p:clrMapOvr>
    <a:masterClrMapping/>
  </p:clrMapOvr>
  <mc:AlternateContent xmlns:mc="http://schemas.openxmlformats.org/markup-compatibility/2006" xmlns:p14="http://schemas.microsoft.com/office/powerpoint/2010/main">
    <mc:Choice Requires="p14">
      <p:transition spd="slow" p14:dur="3400">
        <p14:reveal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147"/>
                                        </p:tgtEl>
                                        <p:attrNameLst>
                                          <p:attrName>style.visibility</p:attrName>
                                        </p:attrNameLst>
                                      </p:cBhvr>
                                      <p:to>
                                        <p:strVal val="visible"/>
                                      </p:to>
                                    </p:set>
                                    <p:animEffect transition="in" filter="fade">
                                      <p:cBhvr>
                                        <p:cTn id="15" dur="500"/>
                                        <p:tgtEl>
                                          <p:spTgt spid="614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146"/>
                                        </p:tgtEl>
                                        <p:attrNameLst>
                                          <p:attrName>style.visibility</p:attrName>
                                        </p:attrNameLst>
                                      </p:cBhvr>
                                      <p:to>
                                        <p:strVal val="visible"/>
                                      </p:to>
                                    </p:set>
                                    <p:animEffect transition="in" filter="fade">
                                      <p:cBhvr>
                                        <p:cTn id="20"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Gulf</a:t>
            </a:r>
            <a:endParaRPr lang="en-US" dirty="0"/>
          </a:p>
        </p:txBody>
      </p:sp>
      <p:sp>
        <p:nvSpPr>
          <p:cNvPr id="3" name="Content Placeholder 2"/>
          <p:cNvSpPr>
            <a:spLocks noGrp="1"/>
          </p:cNvSpPr>
          <p:nvPr>
            <p:ph idx="1"/>
          </p:nvPr>
        </p:nvSpPr>
        <p:spPr/>
        <p:txBody>
          <a:bodyPr/>
          <a:lstStyle/>
          <a:p>
            <a:r>
              <a:rPr lang="en-US" dirty="0"/>
              <a:t>A</a:t>
            </a:r>
            <a:r>
              <a:rPr lang="en-US" dirty="0" smtClean="0"/>
              <a:t> </a:t>
            </a:r>
            <a:r>
              <a:rPr lang="en-US" dirty="0"/>
              <a:t>large area of water that lies within a curved coastline. a gulf usually is larger than a bay and smaller than a </a:t>
            </a:r>
            <a:r>
              <a:rPr lang="en-US" dirty="0" smtClean="0"/>
              <a:t>sea</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0459" y="2667000"/>
            <a:ext cx="5331443" cy="3971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3583474"/>
      </p:ext>
    </p:extLst>
  </p:cSld>
  <p:clrMapOvr>
    <a:masterClrMapping/>
  </p:clrMapOvr>
  <mc:AlternateContent xmlns:mc="http://schemas.openxmlformats.org/markup-compatibility/2006" xmlns:p14="http://schemas.microsoft.com/office/powerpoint/2010/main">
    <mc:Choice Requires="p14">
      <p:transition spd="slow" p14:dur="3400">
        <p14:reveal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fade">
                                      <p:cBhvr>
                                        <p:cTn id="12"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Hydrosphere</a:t>
            </a:r>
            <a:endParaRPr lang="en-US" dirty="0"/>
          </a:p>
        </p:txBody>
      </p:sp>
      <p:sp>
        <p:nvSpPr>
          <p:cNvPr id="3" name="Content Placeholder 2"/>
          <p:cNvSpPr>
            <a:spLocks noGrp="1"/>
          </p:cNvSpPr>
          <p:nvPr>
            <p:ph idx="1"/>
          </p:nvPr>
        </p:nvSpPr>
        <p:spPr/>
        <p:txBody>
          <a:bodyPr/>
          <a:lstStyle/>
          <a:p>
            <a:r>
              <a:rPr lang="en-US" dirty="0"/>
              <a:t>The water that covers 71 percent of the Earth's surface as oceans, lakes, rivers, and streams. The hydrosphere also includes ground water, water that circulates below the Earth's surface in the upper part of the </a:t>
            </a:r>
            <a:r>
              <a:rPr lang="en-US" dirty="0" smtClean="0"/>
              <a:t>lithosphere</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0400" y="3276600"/>
            <a:ext cx="4483100" cy="336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3696162"/>
      </p:ext>
    </p:extLst>
  </p:cSld>
  <p:clrMapOvr>
    <a:masterClrMapping/>
  </p:clrMapOvr>
  <mc:AlternateContent xmlns:mc="http://schemas.openxmlformats.org/markup-compatibility/2006" xmlns:p14="http://schemas.microsoft.com/office/powerpoint/2010/main">
    <mc:Choice Requires="p14">
      <p:transition spd="slow" p14:dur="3400">
        <p14:reveal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fade">
                                      <p:cBhvr>
                                        <p:cTn id="12"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Ice Age</a:t>
            </a:r>
            <a:endParaRPr lang="en-US" dirty="0"/>
          </a:p>
        </p:txBody>
      </p:sp>
      <p:sp>
        <p:nvSpPr>
          <p:cNvPr id="3" name="Content Placeholder 2"/>
          <p:cNvSpPr>
            <a:spLocks noGrp="1"/>
          </p:cNvSpPr>
          <p:nvPr>
            <p:ph idx="1"/>
          </p:nvPr>
        </p:nvSpPr>
        <p:spPr/>
        <p:txBody>
          <a:bodyPr/>
          <a:lstStyle/>
          <a:p>
            <a:r>
              <a:rPr lang="en-US" dirty="0"/>
              <a:t>A time of widespread glaciation (see </a:t>
            </a:r>
            <a:r>
              <a:rPr lang="en-US" dirty="0" smtClean="0"/>
              <a:t>Pleistocene)</a:t>
            </a:r>
          </a:p>
          <a:p>
            <a:pPr lvl="1"/>
            <a:r>
              <a:rPr lang="en-US" dirty="0"/>
              <a:t>The </a:t>
            </a:r>
            <a:r>
              <a:rPr lang="en-US" b="1" dirty="0"/>
              <a:t>Pleistocene</a:t>
            </a:r>
            <a:r>
              <a:rPr lang="en-US" dirty="0"/>
              <a:t> Epoch began about 1.8 million years ago and lasted until about 11700 years ago</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1163" y="3059391"/>
            <a:ext cx="5781675" cy="323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990600" y="6324600"/>
            <a:ext cx="6858000" cy="381000"/>
          </a:xfrm>
          <a:prstGeom prst="rect">
            <a:avLst/>
          </a:prstGeom>
          <a:noFill/>
        </p:spPr>
        <p:txBody>
          <a:bodyPr wrap="square" rtlCol="0">
            <a:spAutoFit/>
          </a:bodyPr>
          <a:lstStyle/>
          <a:p>
            <a:pPr algn="ctr"/>
            <a:r>
              <a:rPr lang="en-US" dirty="0">
                <a:hlinkClick r:id="rId3"/>
              </a:rPr>
              <a:t>https://</a:t>
            </a:r>
            <a:r>
              <a:rPr lang="en-US" dirty="0" smtClean="0">
                <a:hlinkClick r:id="rId3"/>
              </a:rPr>
              <a:t>www.youtube.com/watch?v=P5jfHzKDDJ8</a:t>
            </a:r>
            <a:r>
              <a:rPr lang="en-US" dirty="0" smtClean="0"/>
              <a:t> </a:t>
            </a:r>
            <a:endParaRPr lang="en-US" dirty="0"/>
          </a:p>
        </p:txBody>
      </p:sp>
    </p:spTree>
    <p:extLst>
      <p:ext uri="{BB962C8B-B14F-4D97-AF65-F5344CB8AC3E}">
        <p14:creationId xmlns:p14="http://schemas.microsoft.com/office/powerpoint/2010/main" val="2859603310"/>
      </p:ext>
    </p:extLst>
  </p:cSld>
  <p:clrMapOvr>
    <a:masterClrMapping/>
  </p:clrMapOvr>
  <mc:AlternateContent xmlns:mc="http://schemas.openxmlformats.org/markup-compatibility/2006" xmlns:p14="http://schemas.microsoft.com/office/powerpoint/2010/main">
    <mc:Choice Requires="p14">
      <p:transition spd="slow" p14:dur="3400">
        <p14:reveal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Island</a:t>
            </a:r>
            <a:endParaRPr lang="en-US" dirty="0"/>
          </a:p>
        </p:txBody>
      </p:sp>
      <p:sp>
        <p:nvSpPr>
          <p:cNvPr id="3" name="Content Placeholder 2"/>
          <p:cNvSpPr>
            <a:spLocks noGrp="1"/>
          </p:cNvSpPr>
          <p:nvPr>
            <p:ph idx="1"/>
          </p:nvPr>
        </p:nvSpPr>
        <p:spPr/>
        <p:txBody>
          <a:bodyPr/>
          <a:lstStyle/>
          <a:p>
            <a:r>
              <a:rPr lang="en-US" dirty="0"/>
              <a:t>A</a:t>
            </a:r>
            <a:r>
              <a:rPr lang="en-US" dirty="0" smtClean="0"/>
              <a:t> </a:t>
            </a:r>
            <a:r>
              <a:rPr lang="en-US" dirty="0"/>
              <a:t>piece of land surrounded by </a:t>
            </a:r>
            <a:r>
              <a:rPr lang="en-US" dirty="0" smtClean="0"/>
              <a:t>water</a:t>
            </a:r>
          </a:p>
          <a:p>
            <a:pPr lvl="1"/>
            <a:r>
              <a:rPr lang="en-US" dirty="0"/>
              <a:t>Cape Promontory, Cape </a:t>
            </a:r>
            <a:r>
              <a:rPr lang="en-US" dirty="0" err="1"/>
              <a:t>Lutkes</a:t>
            </a:r>
            <a:r>
              <a:rPr lang="en-US" dirty="0"/>
              <a:t> on Unimak Island in the Aleutian Islands, </a:t>
            </a:r>
            <a:r>
              <a:rPr lang="en-US" dirty="0" smtClean="0"/>
              <a:t>Alaska</a:t>
            </a:r>
          </a:p>
          <a:p>
            <a:pPr lvl="1"/>
            <a:endParaRPr lang="en-US" dirty="0"/>
          </a:p>
          <a:p>
            <a:pPr lvl="1"/>
            <a:endParaRPr lang="en-US" dirty="0" smtClean="0"/>
          </a:p>
          <a:p>
            <a:pPr lvl="1"/>
            <a:endParaRPr lang="en-US" dirty="0"/>
          </a:p>
          <a:p>
            <a:pPr lvl="1"/>
            <a:endParaRPr lang="en-US" dirty="0" smtClean="0"/>
          </a:p>
          <a:p>
            <a:pPr lvl="1"/>
            <a:r>
              <a:rPr lang="en-US" dirty="0"/>
              <a:t>Carlisle volcano on Carlisle Island in the central Aleutian </a:t>
            </a:r>
            <a:r>
              <a:rPr lang="en-US" dirty="0" smtClean="0"/>
              <a:t>Islands</a:t>
            </a:r>
            <a:endParaRPr lang="en-US" dirty="0"/>
          </a:p>
          <a:p>
            <a:pPr lvl="1"/>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2590800"/>
            <a:ext cx="2486025"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4800600"/>
            <a:ext cx="2590800"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7199722"/>
      </p:ext>
    </p:extLst>
  </p:cSld>
  <p:clrMapOvr>
    <a:masterClrMapping/>
  </p:clrMapOvr>
  <mc:AlternateContent xmlns:mc="http://schemas.openxmlformats.org/markup-compatibility/2006" xmlns:p14="http://schemas.microsoft.com/office/powerpoint/2010/main">
    <mc:Choice Requires="p14">
      <p:transition spd="slow" p14:dur="3400">
        <p14:reveal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fade">
                                      <p:cBhvr>
                                        <p:cTn id="12" dur="500"/>
                                        <p:tgtEl>
                                          <p:spTgt spid="205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2"/>
                                        </p:tgtEl>
                                        <p:attrNameLst>
                                          <p:attrName>style.visibility</p:attrName>
                                        </p:attrNameLst>
                                      </p:cBhvr>
                                      <p:to>
                                        <p:strVal val="visible"/>
                                      </p:to>
                                    </p:set>
                                    <p:animEffect transition="in" filter="fade">
                                      <p:cBhvr>
                                        <p:cTn id="22" dur="500"/>
                                        <p:tgtEl>
                                          <p:spTgt spid="205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Latitude</a:t>
            </a:r>
            <a:endParaRPr lang="en-US" dirty="0"/>
          </a:p>
        </p:txBody>
      </p:sp>
      <p:sp>
        <p:nvSpPr>
          <p:cNvPr id="3" name="Content Placeholder 2"/>
          <p:cNvSpPr>
            <a:spLocks noGrp="1"/>
          </p:cNvSpPr>
          <p:nvPr>
            <p:ph idx="1"/>
          </p:nvPr>
        </p:nvSpPr>
        <p:spPr/>
        <p:txBody>
          <a:bodyPr/>
          <a:lstStyle/>
          <a:p>
            <a:r>
              <a:rPr lang="en-US" dirty="0" smtClean="0"/>
              <a:t>Imaginary </a:t>
            </a:r>
            <a:r>
              <a:rPr lang="en-US" dirty="0"/>
              <a:t>lines that cross the surface of the Earth parallel to the Equator, measuring how far north or south of the Equator a place is </a:t>
            </a:r>
            <a:r>
              <a:rPr lang="en-US" dirty="0" smtClean="0"/>
              <a:t>located; a </a:t>
            </a:r>
            <a:r>
              <a:rPr lang="en-US" dirty="0"/>
              <a:t>measure of distance north or south of the equator. One degree of latitude equals approximately 110 kilometers (68 mi</a:t>
            </a:r>
            <a:r>
              <a:rPr lang="en-US" dirty="0" smtClean="0"/>
              <a:t>)</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733800"/>
            <a:ext cx="2857500" cy="290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1643095"/>
      </p:ext>
    </p:extLst>
  </p:cSld>
  <p:clrMapOvr>
    <a:masterClrMapping/>
  </p:clrMapOvr>
  <mc:AlternateContent xmlns:mc="http://schemas.openxmlformats.org/markup-compatibility/2006" xmlns:p14="http://schemas.microsoft.com/office/powerpoint/2010/main">
    <mc:Choice Requires="p14">
      <p:transition spd="slow" p14:dur="3400">
        <p14:reveal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fade">
                                      <p:cBhvr>
                                        <p:cTn id="12"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Longitude</a:t>
            </a:r>
            <a:endParaRPr lang="en-US" dirty="0"/>
          </a:p>
        </p:txBody>
      </p:sp>
      <p:sp>
        <p:nvSpPr>
          <p:cNvPr id="3" name="Content Placeholder 2"/>
          <p:cNvSpPr>
            <a:spLocks noGrp="1"/>
          </p:cNvSpPr>
          <p:nvPr>
            <p:ph idx="1"/>
          </p:nvPr>
        </p:nvSpPr>
        <p:spPr/>
        <p:txBody>
          <a:bodyPr>
            <a:normAutofit/>
          </a:bodyPr>
          <a:lstStyle/>
          <a:p>
            <a:r>
              <a:rPr lang="en-US" sz="2000" dirty="0" smtClean="0"/>
              <a:t>Imaginary </a:t>
            </a:r>
            <a:r>
              <a:rPr lang="en-US" sz="2000" dirty="0"/>
              <a:t>lines that cross the surface of the Earth, running from north to south, measuring how far east or west of the prime meridian a place is </a:t>
            </a:r>
            <a:r>
              <a:rPr lang="en-US" sz="2000" dirty="0" smtClean="0"/>
              <a:t>located; A measure </a:t>
            </a:r>
            <a:r>
              <a:rPr lang="en-US" sz="2000" dirty="0"/>
              <a:t>of distance east and west of a line drawn between the North and South Poles and passing through the Royal Observatory at Greenwich, England</a:t>
            </a:r>
            <a:r>
              <a:rPr lang="en-US" sz="2000" dirty="0" smtClean="0"/>
              <a:t>.</a:t>
            </a:r>
            <a:endParaRPr lang="en-US" sz="2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429000"/>
            <a:ext cx="6585966"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0927697"/>
      </p:ext>
    </p:extLst>
  </p:cSld>
  <p:clrMapOvr>
    <a:masterClrMapping/>
  </p:clrMapOvr>
  <mc:AlternateContent xmlns:mc="http://schemas.openxmlformats.org/markup-compatibility/2006" xmlns:p14="http://schemas.microsoft.com/office/powerpoint/2010/main">
    <mc:Choice Requires="p14">
      <p:transition spd="slow" p14:dur="3400">
        <p14:reveal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Lithosphere</a:t>
            </a:r>
            <a:endParaRPr lang="en-US" dirty="0"/>
          </a:p>
        </p:txBody>
      </p:sp>
      <p:sp>
        <p:nvSpPr>
          <p:cNvPr id="3" name="Content Placeholder 2"/>
          <p:cNvSpPr>
            <a:spLocks noGrp="1"/>
          </p:cNvSpPr>
          <p:nvPr>
            <p:ph idx="1"/>
          </p:nvPr>
        </p:nvSpPr>
        <p:spPr/>
        <p:txBody>
          <a:bodyPr/>
          <a:lstStyle/>
          <a:p>
            <a:r>
              <a:rPr lang="en-US" dirty="0"/>
              <a:t>The Earth's hard, outermost shell. It comprises the crust and the upper part of the mantle. It is divided into a mosaic of 16 major slabs, or </a:t>
            </a:r>
            <a:r>
              <a:rPr lang="en-US" dirty="0" smtClean="0"/>
              <a:t>plates</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895599"/>
            <a:ext cx="4762500" cy="21240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4180717"/>
            <a:ext cx="4476750" cy="2543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5388198"/>
      </p:ext>
    </p:extLst>
  </p:cSld>
  <p:clrMapOvr>
    <a:masterClrMapping/>
  </p:clrMapOvr>
  <mc:AlternateContent xmlns:mc="http://schemas.openxmlformats.org/markup-compatibility/2006" xmlns:p14="http://schemas.microsoft.com/office/powerpoint/2010/main">
    <mc:Choice Requires="p14">
      <p:transition spd="slow" p14:dur="3400">
        <p14:reveal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5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9"/>
                                        </p:tgtEl>
                                        <p:attrNameLst>
                                          <p:attrName>style.visibility</p:attrName>
                                        </p:attrNameLst>
                                      </p:cBhvr>
                                      <p:to>
                                        <p:strVal val="visible"/>
                                      </p:to>
                                    </p:set>
                                    <p:animEffect transition="in" filter="fade">
                                      <p:cBhvr>
                                        <p:cTn id="17"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a:t>
            </a:r>
            <a:endParaRPr lang="en-US" dirty="0"/>
          </a:p>
        </p:txBody>
      </p:sp>
      <p:sp>
        <p:nvSpPr>
          <p:cNvPr id="3" name="Content Placeholder 2"/>
          <p:cNvSpPr>
            <a:spLocks noGrp="1"/>
          </p:cNvSpPr>
          <p:nvPr>
            <p:ph idx="1"/>
          </p:nvPr>
        </p:nvSpPr>
        <p:spPr/>
        <p:txBody>
          <a:bodyPr/>
          <a:lstStyle/>
          <a:p>
            <a:r>
              <a:rPr lang="en-US" dirty="0"/>
              <a:t>A picture of a place that is usually drawn to scale on a flat </a:t>
            </a:r>
            <a:r>
              <a:rPr lang="en-US" dirty="0" smtClean="0"/>
              <a:t>surface</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2209800"/>
            <a:ext cx="5456562"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0852932"/>
      </p:ext>
    </p:extLst>
  </p:cSld>
  <p:clrMapOvr>
    <a:masterClrMapping/>
  </p:clrMapOvr>
  <mc:AlternateContent xmlns:mc="http://schemas.openxmlformats.org/markup-compatibility/2006" xmlns:p14="http://schemas.microsoft.com/office/powerpoint/2010/main">
    <mc:Choice Requires="p14">
      <p:transition spd="slow" p14:dur="3400">
        <p14:reveal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fade">
                                      <p:cBhvr>
                                        <p:cTn id="12"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Maritime (Oceanic) Climate</a:t>
            </a:r>
            <a:endParaRPr lang="en-US" dirty="0"/>
          </a:p>
        </p:txBody>
      </p:sp>
      <p:sp>
        <p:nvSpPr>
          <p:cNvPr id="3" name="Content Placeholder 2"/>
          <p:cNvSpPr>
            <a:spLocks noGrp="1"/>
          </p:cNvSpPr>
          <p:nvPr>
            <p:ph idx="1"/>
          </p:nvPr>
        </p:nvSpPr>
        <p:spPr/>
        <p:txBody>
          <a:bodyPr>
            <a:normAutofit/>
          </a:bodyPr>
          <a:lstStyle/>
          <a:p>
            <a:r>
              <a:rPr lang="en-US" sz="2000" dirty="0"/>
              <a:t>An </a:t>
            </a:r>
            <a:r>
              <a:rPr lang="en-US" sz="2000" b="1" dirty="0"/>
              <a:t>oceanic climate</a:t>
            </a:r>
            <a:r>
              <a:rPr lang="en-US" sz="2000" dirty="0"/>
              <a:t> (also known as marine, west coast and </a:t>
            </a:r>
            <a:r>
              <a:rPr lang="en-US" sz="2000" b="1" dirty="0"/>
              <a:t>maritime</a:t>
            </a:r>
            <a:r>
              <a:rPr lang="en-US" sz="2000" dirty="0"/>
              <a:t>) is the </a:t>
            </a:r>
            <a:r>
              <a:rPr lang="en-US" sz="2000" b="1" dirty="0" smtClean="0"/>
              <a:t>climate </a:t>
            </a:r>
            <a:r>
              <a:rPr lang="en-US" sz="2000" dirty="0" smtClean="0"/>
              <a:t>typical </a:t>
            </a:r>
            <a:r>
              <a:rPr lang="en-US" sz="2000" dirty="0"/>
              <a:t>of the west coasts at the middle latitudes of most continents, and generally features warm (but not hot) summers and cool (but not cold) winters, with a relatively narrow annual temperature </a:t>
            </a:r>
            <a:r>
              <a:rPr lang="en-US" sz="2000" dirty="0" smtClean="0"/>
              <a:t>range</a:t>
            </a:r>
            <a:endParaRPr lang="en-US" sz="20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129" y="3505200"/>
            <a:ext cx="7647305" cy="303464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0530153"/>
      </p:ext>
    </p:extLst>
  </p:cSld>
  <p:clrMapOvr>
    <a:masterClrMapping/>
  </p:clrMapOvr>
  <mc:AlternateContent xmlns:mc="http://schemas.openxmlformats.org/markup-compatibility/2006" xmlns:p14="http://schemas.microsoft.com/office/powerpoint/2010/main">
    <mc:Choice Requires="p14">
      <p:transition spd="slow" p14:dur="3400">
        <p14:reveal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fade">
                                      <p:cBhvr>
                                        <p:cTn id="12"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Elevation</a:t>
            </a:r>
            <a:endParaRPr lang="en-US" dirty="0"/>
          </a:p>
        </p:txBody>
      </p:sp>
      <p:sp>
        <p:nvSpPr>
          <p:cNvPr id="3" name="Content Placeholder 2"/>
          <p:cNvSpPr>
            <a:spLocks noGrp="1"/>
          </p:cNvSpPr>
          <p:nvPr>
            <p:ph idx="1"/>
          </p:nvPr>
        </p:nvSpPr>
        <p:spPr/>
        <p:txBody>
          <a:bodyPr/>
          <a:lstStyle/>
          <a:p>
            <a:r>
              <a:rPr lang="en-US" dirty="0"/>
              <a:t>The height of a point on the Earth's surface with respect to sea </a:t>
            </a:r>
            <a:r>
              <a:rPr lang="en-US" dirty="0" smtClean="0"/>
              <a:t>level</a:t>
            </a:r>
          </a:p>
          <a:p>
            <a:pPr lvl="1"/>
            <a:r>
              <a:rPr lang="en-US" dirty="0" smtClean="0"/>
              <a:t>The elevation of </a:t>
            </a:r>
            <a:r>
              <a:rPr lang="en-US" dirty="0"/>
              <a:t>D</a:t>
            </a:r>
            <a:r>
              <a:rPr lang="en-US" dirty="0" smtClean="0"/>
              <a:t>enali is </a:t>
            </a:r>
            <a:r>
              <a:rPr lang="en-US" dirty="0"/>
              <a:t>20,322' (6,194 </a:t>
            </a:r>
            <a:r>
              <a:rPr lang="en-US" dirty="0" smtClean="0"/>
              <a:t>m)</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4277" y="3165231"/>
            <a:ext cx="4572000" cy="3467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8753000"/>
      </p:ext>
    </p:extLst>
  </p:cSld>
  <p:clrMapOvr>
    <a:masterClrMapping/>
  </p:clrMapOvr>
  <mc:AlternateContent xmlns:mc="http://schemas.openxmlformats.org/markup-compatibility/2006" xmlns:p14="http://schemas.microsoft.com/office/powerpoint/2010/main">
    <mc:Choice Requires="p14">
      <p:transition spd="slow" p14:dur="3400">
        <p14:reveal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Moraine</a:t>
            </a:r>
            <a:endParaRPr lang="en-US" dirty="0"/>
          </a:p>
        </p:txBody>
      </p:sp>
      <p:sp>
        <p:nvSpPr>
          <p:cNvPr id="3" name="Content Placeholder 2"/>
          <p:cNvSpPr>
            <a:spLocks noGrp="1"/>
          </p:cNvSpPr>
          <p:nvPr>
            <p:ph idx="1"/>
          </p:nvPr>
        </p:nvSpPr>
        <p:spPr/>
        <p:txBody>
          <a:bodyPr/>
          <a:lstStyle/>
          <a:p>
            <a:r>
              <a:rPr lang="en-US" dirty="0"/>
              <a:t>The rocks and soil carried and deposited by a glacier. An "end moraine," either a ridge or low hill running perpendicular to the direction of ice movement, forms at the end of a glacier when the ice is melting</a:t>
            </a:r>
            <a:r>
              <a:rPr lang="en-US" dirty="0" smtClean="0"/>
              <a:t>(See glacial till)</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886200"/>
            <a:ext cx="6665495"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3425647"/>
      </p:ext>
    </p:extLst>
  </p:cSld>
  <p:clrMapOvr>
    <a:masterClrMapping/>
  </p:clrMapOvr>
  <mc:AlternateContent xmlns:mc="http://schemas.openxmlformats.org/markup-compatibility/2006" xmlns:p14="http://schemas.microsoft.com/office/powerpoint/2010/main">
    <mc:Choice Requires="p14">
      <p:transition spd="slow" p14:dur="3400">
        <p14:reveal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fade">
                                      <p:cBhvr>
                                        <p:cTn id="12"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Ocean</a:t>
            </a:r>
            <a:endParaRPr lang="en-US" dirty="0"/>
          </a:p>
        </p:txBody>
      </p:sp>
      <p:sp>
        <p:nvSpPr>
          <p:cNvPr id="3" name="Content Placeholder 2"/>
          <p:cNvSpPr>
            <a:spLocks noGrp="1"/>
          </p:cNvSpPr>
          <p:nvPr>
            <p:ph idx="1"/>
          </p:nvPr>
        </p:nvSpPr>
        <p:spPr/>
        <p:txBody>
          <a:bodyPr/>
          <a:lstStyle/>
          <a:p>
            <a:r>
              <a:rPr lang="en-US" dirty="0"/>
              <a:t>The salt water surrounding the great land masses, and divided by the land masses into several distinct portions, each of which is called an </a:t>
            </a:r>
            <a:r>
              <a:rPr lang="en-US" dirty="0" smtClean="0"/>
              <a:t>ocean</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895600"/>
            <a:ext cx="59436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5399213"/>
      </p:ext>
    </p:extLst>
  </p:cSld>
  <p:clrMapOvr>
    <a:masterClrMapping/>
  </p:clrMapOvr>
  <mc:AlternateContent xmlns:mc="http://schemas.openxmlformats.org/markup-compatibility/2006" xmlns:p14="http://schemas.microsoft.com/office/powerpoint/2010/main">
    <mc:Choice Requires="p14">
      <p:transition spd="slow" p14:dur="3400">
        <p14:reveal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fade">
                                      <p:cBhvr>
                                        <p:cTn id="12"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Peninsula</a:t>
            </a:r>
            <a:endParaRPr lang="en-US" dirty="0"/>
          </a:p>
        </p:txBody>
      </p:sp>
      <p:sp>
        <p:nvSpPr>
          <p:cNvPr id="3" name="Content Placeholder 2"/>
          <p:cNvSpPr>
            <a:spLocks noGrp="1"/>
          </p:cNvSpPr>
          <p:nvPr>
            <p:ph idx="1"/>
          </p:nvPr>
        </p:nvSpPr>
        <p:spPr/>
        <p:txBody>
          <a:bodyPr/>
          <a:lstStyle/>
          <a:p>
            <a:r>
              <a:rPr lang="en-US" dirty="0"/>
              <a:t>A</a:t>
            </a:r>
            <a:r>
              <a:rPr lang="en-US" dirty="0" smtClean="0"/>
              <a:t> </a:t>
            </a:r>
            <a:r>
              <a:rPr lang="en-US" dirty="0"/>
              <a:t>piece of land almost surrounded by water or projecting out into a body of </a:t>
            </a:r>
            <a:r>
              <a:rPr lang="en-US" dirty="0" smtClean="0"/>
              <a:t>water (3 sides)</a:t>
            </a:r>
          </a:p>
          <a:p>
            <a:pPr lvl="1"/>
            <a:r>
              <a:rPr lang="en-US" dirty="0" smtClean="0"/>
              <a:t>Alaska Peninsula</a:t>
            </a:r>
          </a:p>
          <a:p>
            <a:pPr lvl="1"/>
            <a:r>
              <a:rPr lang="en-US" dirty="0" smtClean="0"/>
              <a:t>Seward Peninsula</a:t>
            </a:r>
          </a:p>
          <a:p>
            <a:pPr lvl="1"/>
            <a:r>
              <a:rPr lang="en-US" dirty="0" smtClean="0"/>
              <a:t>Kenai Peninsula</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590800"/>
            <a:ext cx="5029200" cy="3947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688147"/>
      </p:ext>
    </p:extLst>
  </p:cSld>
  <p:clrMapOvr>
    <a:masterClrMapping/>
  </p:clrMapOvr>
  <mc:AlternateContent xmlns:mc="http://schemas.openxmlformats.org/markup-compatibility/2006" xmlns:p14="http://schemas.microsoft.com/office/powerpoint/2010/main">
    <mc:Choice Requires="p14">
      <p:transition spd="slow" p14:dur="3400">
        <p14:reveal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fade">
                                      <p:cBhvr>
                                        <p:cTn id="12" dur="500"/>
                                        <p:tgtEl>
                                          <p:spTgt spid="102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Permafrost</a:t>
            </a:r>
            <a:endParaRPr lang="en-US" dirty="0"/>
          </a:p>
        </p:txBody>
      </p:sp>
      <p:sp>
        <p:nvSpPr>
          <p:cNvPr id="3" name="Content Placeholder 2"/>
          <p:cNvSpPr>
            <a:spLocks noGrp="1"/>
          </p:cNvSpPr>
          <p:nvPr>
            <p:ph idx="1"/>
          </p:nvPr>
        </p:nvSpPr>
        <p:spPr/>
        <p:txBody>
          <a:bodyPr/>
          <a:lstStyle/>
          <a:p>
            <a:r>
              <a:rPr lang="en-US" dirty="0"/>
              <a:t>A</a:t>
            </a:r>
            <a:r>
              <a:rPr lang="en-US" dirty="0" smtClean="0"/>
              <a:t> </a:t>
            </a:r>
            <a:r>
              <a:rPr lang="en-US" dirty="0"/>
              <a:t>thick subsurface layer of soil that remains frozen throughout the year, occurring chiefly in polar </a:t>
            </a:r>
            <a:r>
              <a:rPr lang="en-US" dirty="0" smtClean="0"/>
              <a:t>regions</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590800"/>
            <a:ext cx="5486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8951304"/>
      </p:ext>
    </p:extLst>
  </p:cSld>
  <p:clrMapOvr>
    <a:masterClrMapping/>
  </p:clrMapOvr>
  <mc:AlternateContent xmlns:mc="http://schemas.openxmlformats.org/markup-compatibility/2006" xmlns:p14="http://schemas.microsoft.com/office/powerpoint/2010/main">
    <mc:Choice Requires="p14">
      <p:transition spd="slow" p14:dur="3400">
        <p14:reveal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66"/>
                                        </p:tgtEl>
                                        <p:attrNameLst>
                                          <p:attrName>style.visibility</p:attrName>
                                        </p:attrNameLst>
                                      </p:cBhvr>
                                      <p:to>
                                        <p:strVal val="visible"/>
                                      </p:to>
                                    </p:set>
                                    <p:animEffect transition="in" filter="fade">
                                      <p:cBhvr>
                                        <p:cTn id="12"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t>
            </a:r>
            <a:endParaRPr lang="en-US" dirty="0"/>
          </a:p>
        </p:txBody>
      </p:sp>
      <p:sp>
        <p:nvSpPr>
          <p:cNvPr id="3" name="Content Placeholder 2"/>
          <p:cNvSpPr>
            <a:spLocks noGrp="1"/>
          </p:cNvSpPr>
          <p:nvPr>
            <p:ph idx="1"/>
          </p:nvPr>
        </p:nvSpPr>
        <p:spPr/>
        <p:txBody>
          <a:bodyPr/>
          <a:lstStyle/>
          <a:p>
            <a:r>
              <a:rPr lang="en-US" dirty="0"/>
              <a:t>T</a:t>
            </a:r>
            <a:r>
              <a:rPr lang="en-US" dirty="0" smtClean="0"/>
              <a:t>he </a:t>
            </a:r>
            <a:r>
              <a:rPr lang="en-US" dirty="0"/>
              <a:t>surroundings or conditions in which a person, animal, or plant lives or </a:t>
            </a:r>
            <a:r>
              <a:rPr lang="en-US" dirty="0" smtClean="0"/>
              <a:t>operates; </a:t>
            </a:r>
            <a:r>
              <a:rPr lang="en-US" dirty="0"/>
              <a:t>the natural world, as a whole or in a particular geographical area, especially as affected by human </a:t>
            </a:r>
            <a:r>
              <a:rPr lang="en-US" dirty="0" smtClean="0"/>
              <a:t>activity</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733800"/>
            <a:ext cx="5715000"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1173590"/>
      </p:ext>
    </p:extLst>
  </p:cSld>
  <p:clrMapOvr>
    <a:masterClrMapping/>
  </p:clrMapOvr>
  <mc:AlternateContent xmlns:mc="http://schemas.openxmlformats.org/markup-compatibility/2006" xmlns:p14="http://schemas.microsoft.com/office/powerpoint/2010/main">
    <mc:Choice Requires="p14">
      <p:transition spd="slow" p14:dur="3400">
        <p14:reveal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Fault</a:t>
            </a:r>
            <a:endParaRPr lang="en-US" dirty="0"/>
          </a:p>
        </p:txBody>
      </p:sp>
      <p:sp>
        <p:nvSpPr>
          <p:cNvPr id="3" name="Content Placeholder 2"/>
          <p:cNvSpPr>
            <a:spLocks noGrp="1"/>
          </p:cNvSpPr>
          <p:nvPr>
            <p:ph idx="1"/>
          </p:nvPr>
        </p:nvSpPr>
        <p:spPr/>
        <p:txBody>
          <a:bodyPr/>
          <a:lstStyle/>
          <a:p>
            <a:r>
              <a:rPr lang="en-US" dirty="0"/>
              <a:t>A fracture in the Earth's crust accompanied by a displacement of one side of the </a:t>
            </a:r>
            <a:r>
              <a:rPr lang="en-US" dirty="0" smtClean="0"/>
              <a:t>fracture</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590800"/>
            <a:ext cx="3124200" cy="2144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4114800"/>
            <a:ext cx="5715000"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8029121"/>
      </p:ext>
    </p:extLst>
  </p:cSld>
  <p:clrMapOvr>
    <a:masterClrMapping/>
  </p:clrMapOvr>
  <mc:AlternateContent xmlns:mc="http://schemas.openxmlformats.org/markup-compatibility/2006" xmlns:p14="http://schemas.microsoft.com/office/powerpoint/2010/main">
    <mc:Choice Requires="p14">
      <p:transition spd="slow" p14:dur="3400">
        <p14:reveal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fade">
                                      <p:cBhvr>
                                        <p:cTn id="12" dur="500"/>
                                        <p:tgtEl>
                                          <p:spTgt spid="307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fade">
                                      <p:cBhvr>
                                        <p:cTn id="1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a:t>
            </a:r>
            <a:r>
              <a:rPr lang="en-US" dirty="0" smtClean="0"/>
              <a:t> </a:t>
            </a:r>
            <a:r>
              <a:rPr lang="en-US" dirty="0"/>
              <a:t>sudden and violent shaking of the ground, sometimes causing great destruction, as a result of movements within the earth's crust or volcanic </a:t>
            </a:r>
            <a:r>
              <a:rPr lang="en-US" dirty="0" smtClean="0"/>
              <a:t>action</a:t>
            </a:r>
            <a:endParaRPr lang="en-US" dirty="0"/>
          </a:p>
        </p:txBody>
      </p:sp>
      <p:sp>
        <p:nvSpPr>
          <p:cNvPr id="3" name="Title 2"/>
          <p:cNvSpPr>
            <a:spLocks noGrp="1"/>
          </p:cNvSpPr>
          <p:nvPr>
            <p:ph type="title"/>
          </p:nvPr>
        </p:nvSpPr>
        <p:spPr/>
        <p:txBody>
          <a:bodyPr>
            <a:normAutofit fontScale="90000"/>
          </a:bodyPr>
          <a:lstStyle/>
          <a:p>
            <a:r>
              <a:rPr lang="en-US" dirty="0" smtClean="0"/>
              <a:t>Earthquake goes along with Fault</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886200"/>
            <a:ext cx="3124200" cy="2408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648200" y="5181600"/>
            <a:ext cx="4267200" cy="646331"/>
          </a:xfrm>
          <a:prstGeom prst="rect">
            <a:avLst/>
          </a:prstGeom>
          <a:noFill/>
        </p:spPr>
        <p:txBody>
          <a:bodyPr wrap="square" rtlCol="0">
            <a:spAutoFit/>
          </a:bodyPr>
          <a:lstStyle/>
          <a:p>
            <a:r>
              <a:rPr lang="en-US" dirty="0" smtClean="0">
                <a:hlinkClick r:id="rId3"/>
              </a:rPr>
              <a:t>https://www.youtube.com/watch?v=jvl-4IWjHXo</a:t>
            </a:r>
            <a:r>
              <a:rPr lang="en-US" dirty="0" smtClean="0"/>
              <a:t> </a:t>
            </a:r>
            <a:endParaRPr lang="en-US" dirty="0"/>
          </a:p>
        </p:txBody>
      </p:sp>
    </p:spTree>
    <p:extLst>
      <p:ext uri="{BB962C8B-B14F-4D97-AF65-F5344CB8AC3E}">
        <p14:creationId xmlns:p14="http://schemas.microsoft.com/office/powerpoint/2010/main" val="2991098179"/>
      </p:ext>
    </p:extLst>
  </p:cSld>
  <p:clrMapOvr>
    <a:masterClrMapping/>
  </p:clrMapOvr>
  <mc:AlternateContent xmlns:mc="http://schemas.openxmlformats.org/markup-compatibility/2006" xmlns:p14="http://schemas.microsoft.com/office/powerpoint/2010/main">
    <mc:Choice Requires="p14">
      <p:transition spd="slow" p14:dur="3400">
        <p14:reveal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fade">
                                      <p:cBhvr>
                                        <p:cTn id="12" dur="500"/>
                                        <p:tgtEl>
                                          <p:spTgt spid="92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a:t>
            </a:r>
            <a:r>
              <a:rPr lang="en-US" dirty="0" smtClean="0"/>
              <a:t> </a:t>
            </a:r>
            <a:r>
              <a:rPr lang="en-US" dirty="0"/>
              <a:t>long high sea wave caused by an earthquake, submarine landslide</a:t>
            </a:r>
            <a:r>
              <a:rPr lang="en-US" dirty="0" smtClean="0"/>
              <a:t>, </a:t>
            </a:r>
            <a:r>
              <a:rPr lang="en-US" dirty="0"/>
              <a:t>or other </a:t>
            </a:r>
            <a:r>
              <a:rPr lang="en-US" dirty="0" smtClean="0"/>
              <a:t>disturbance </a:t>
            </a:r>
            <a:endParaRPr lang="en-US" dirty="0"/>
          </a:p>
        </p:txBody>
      </p:sp>
      <p:sp>
        <p:nvSpPr>
          <p:cNvPr id="3" name="Title 2"/>
          <p:cNvSpPr>
            <a:spLocks noGrp="1"/>
          </p:cNvSpPr>
          <p:nvPr>
            <p:ph type="title"/>
          </p:nvPr>
        </p:nvSpPr>
        <p:spPr/>
        <p:txBody>
          <a:bodyPr>
            <a:normAutofit fontScale="90000"/>
          </a:bodyPr>
          <a:lstStyle/>
          <a:p>
            <a:r>
              <a:rPr lang="en-US" dirty="0" smtClean="0"/>
              <a:t>Tsunami also goes along with Fault and earthquake</a:t>
            </a:r>
            <a:endParaRPr lang="en-US" dirty="0"/>
          </a:p>
        </p:txBody>
      </p:sp>
      <p:sp>
        <p:nvSpPr>
          <p:cNvPr id="4" name="TextBox 3"/>
          <p:cNvSpPr txBox="1"/>
          <p:nvPr/>
        </p:nvSpPr>
        <p:spPr>
          <a:xfrm>
            <a:off x="838200" y="6172200"/>
            <a:ext cx="7391400" cy="646331"/>
          </a:xfrm>
          <a:prstGeom prst="rect">
            <a:avLst/>
          </a:prstGeom>
          <a:noFill/>
        </p:spPr>
        <p:txBody>
          <a:bodyPr wrap="square" rtlCol="0">
            <a:spAutoFit/>
          </a:bodyPr>
          <a:lstStyle/>
          <a:p>
            <a:pPr algn="ctr"/>
            <a:r>
              <a:rPr lang="en-US" dirty="0" smtClean="0">
                <a:hlinkClick r:id="rId2"/>
              </a:rPr>
              <a:t>http://www.history.com/videos/the-science-of-tsunamis#the-science-of-tsunamis</a:t>
            </a:r>
            <a:r>
              <a:rPr lang="en-US" dirty="0" smtClean="0"/>
              <a:t> </a:t>
            </a:r>
            <a:endParaRPr lang="en-US" dirty="0"/>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6696" y="3505200"/>
            <a:ext cx="4073999"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8000225"/>
      </p:ext>
    </p:extLst>
  </p:cSld>
  <p:clrMapOvr>
    <a:masterClrMapping/>
  </p:clrMapOvr>
  <mc:AlternateContent xmlns:mc="http://schemas.openxmlformats.org/markup-compatibility/2006" xmlns:p14="http://schemas.microsoft.com/office/powerpoint/2010/main">
    <mc:Choice Requires="p14">
      <p:transition spd="slow" p14:dur="3400">
        <p14:reveal thruBlk="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Fjord</a:t>
            </a:r>
            <a:endParaRPr lang="en-US" dirty="0"/>
          </a:p>
        </p:txBody>
      </p:sp>
      <p:sp>
        <p:nvSpPr>
          <p:cNvPr id="3" name="Content Placeholder 2"/>
          <p:cNvSpPr>
            <a:spLocks noGrp="1"/>
          </p:cNvSpPr>
          <p:nvPr>
            <p:ph idx="1"/>
          </p:nvPr>
        </p:nvSpPr>
        <p:spPr/>
        <p:txBody>
          <a:bodyPr/>
          <a:lstStyle/>
          <a:p>
            <a:r>
              <a:rPr lang="en-US" dirty="0"/>
              <a:t>A long, narrow inlet with steep sides or cliffs, created by glacial </a:t>
            </a:r>
            <a:r>
              <a:rPr lang="en-US" dirty="0" smtClean="0"/>
              <a:t>erosion</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696308"/>
            <a:ext cx="38100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2122" y="3733800"/>
            <a:ext cx="4167554" cy="2778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778306"/>
      </p:ext>
    </p:extLst>
  </p:cSld>
  <p:clrMapOvr>
    <a:masterClrMapping/>
  </p:clrMapOvr>
  <mc:AlternateContent xmlns:mc="http://schemas.openxmlformats.org/markup-compatibility/2006" xmlns:p14="http://schemas.microsoft.com/office/powerpoint/2010/main">
    <mc:Choice Requires="p14">
      <p:transition spd="slow" p14:dur="3400">
        <p14:reveal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5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9"/>
                                        </p:tgtEl>
                                        <p:attrNameLst>
                                          <p:attrName>style.visibility</p:attrName>
                                        </p:attrNameLst>
                                      </p:cBhvr>
                                      <p:to>
                                        <p:strVal val="visible"/>
                                      </p:to>
                                    </p:set>
                                    <p:animEffect transition="in" filter="fade">
                                      <p:cBhvr>
                                        <p:cTn id="17"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Geography</a:t>
            </a:r>
            <a:endParaRPr lang="en-US" dirty="0"/>
          </a:p>
        </p:txBody>
      </p:sp>
      <p:sp>
        <p:nvSpPr>
          <p:cNvPr id="3" name="Content Placeholder 2"/>
          <p:cNvSpPr>
            <a:spLocks noGrp="1"/>
          </p:cNvSpPr>
          <p:nvPr>
            <p:ph idx="1"/>
          </p:nvPr>
        </p:nvSpPr>
        <p:spPr/>
        <p:txBody>
          <a:bodyPr/>
          <a:lstStyle/>
          <a:p>
            <a:r>
              <a:rPr lang="en-US" dirty="0"/>
              <a:t>T</a:t>
            </a:r>
            <a:r>
              <a:rPr lang="en-US" dirty="0" smtClean="0"/>
              <a:t>he </a:t>
            </a:r>
            <a:r>
              <a:rPr lang="en-US" dirty="0"/>
              <a:t>nature and relative arrangement of places and physical </a:t>
            </a:r>
            <a:r>
              <a:rPr lang="en-US" dirty="0" smtClean="0"/>
              <a:t>features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590800"/>
            <a:ext cx="52832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5594355"/>
      </p:ext>
    </p:extLst>
  </p:cSld>
  <p:clrMapOvr>
    <a:masterClrMapping/>
  </p:clrMapOvr>
  <mc:AlternateContent xmlns:mc="http://schemas.openxmlformats.org/markup-compatibility/2006" xmlns:p14="http://schemas.microsoft.com/office/powerpoint/2010/main">
    <mc:Choice Requires="p14">
      <p:transition spd="slow" p14:dur="3400">
        <p14:reveal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glacier</a:t>
            </a:r>
            <a:endParaRPr lang="en-US" dirty="0"/>
          </a:p>
        </p:txBody>
      </p:sp>
      <p:sp>
        <p:nvSpPr>
          <p:cNvPr id="3" name="Content Placeholder 2"/>
          <p:cNvSpPr>
            <a:spLocks noGrp="1"/>
          </p:cNvSpPr>
          <p:nvPr>
            <p:ph idx="1"/>
          </p:nvPr>
        </p:nvSpPr>
        <p:spPr/>
        <p:txBody>
          <a:bodyPr/>
          <a:lstStyle/>
          <a:p>
            <a:r>
              <a:rPr lang="en-US" dirty="0"/>
              <a:t>A thick mass of ice resulting from compacted snow that forms when more snow accumulates than melts </a:t>
            </a:r>
            <a:r>
              <a:rPr lang="en-US" dirty="0" smtClean="0"/>
              <a:t>annually</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2647950"/>
            <a:ext cx="5295900" cy="39719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6448280"/>
      </p:ext>
    </p:extLst>
  </p:cSld>
  <p:clrMapOvr>
    <a:masterClrMapping/>
  </p:clrMapOvr>
  <mc:AlternateContent xmlns:mc="http://schemas.openxmlformats.org/markup-compatibility/2006" xmlns:p14="http://schemas.microsoft.com/office/powerpoint/2010/main">
    <mc:Choice Requires="p14">
      <p:transition spd="slow" p14:dur="3400">
        <p14:reveal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fade">
                                      <p:cBhvr>
                                        <p:cTn id="12"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578</TotalTime>
  <Words>627</Words>
  <Application>Microsoft Office PowerPoint</Application>
  <PresentationFormat>On-screen Show (4:3)</PresentationFormat>
  <Paragraphs>61</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Apothecary</vt:lpstr>
      <vt:lpstr>Alaska Studies</vt:lpstr>
      <vt:lpstr>Elevation</vt:lpstr>
      <vt:lpstr>Environment</vt:lpstr>
      <vt:lpstr>Fault</vt:lpstr>
      <vt:lpstr>Earthquake goes along with Fault</vt:lpstr>
      <vt:lpstr>Tsunami also goes along with Fault and earthquake</vt:lpstr>
      <vt:lpstr>Fjord</vt:lpstr>
      <vt:lpstr>Geography</vt:lpstr>
      <vt:lpstr>glacier</vt:lpstr>
      <vt:lpstr>Glacial Till</vt:lpstr>
      <vt:lpstr>Gulf</vt:lpstr>
      <vt:lpstr>Hydrosphere</vt:lpstr>
      <vt:lpstr>Ice Age</vt:lpstr>
      <vt:lpstr>Island</vt:lpstr>
      <vt:lpstr>Latitude</vt:lpstr>
      <vt:lpstr>Longitude</vt:lpstr>
      <vt:lpstr>Lithosphere</vt:lpstr>
      <vt:lpstr>Map</vt:lpstr>
      <vt:lpstr>Maritime (Oceanic) Climate</vt:lpstr>
      <vt:lpstr>Moraine</vt:lpstr>
      <vt:lpstr>Ocean</vt:lpstr>
      <vt:lpstr>Peninsula</vt:lpstr>
      <vt:lpstr>Permafrost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Alaska Studies</dc:title>
  <dc:creator>Peterburs, Mary G.</dc:creator>
  <cp:lastModifiedBy>Peterburs, Mary G. </cp:lastModifiedBy>
  <cp:revision>29</cp:revision>
  <dcterms:created xsi:type="dcterms:W3CDTF">2015-01-07T23:05:56Z</dcterms:created>
  <dcterms:modified xsi:type="dcterms:W3CDTF">2015-08-27T22:36:29Z</dcterms:modified>
</cp:coreProperties>
</file>