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2" r:id="rId4"/>
    <p:sldId id="261" r:id="rId5"/>
    <p:sldId id="258" r:id="rId6"/>
    <p:sldId id="260" r:id="rId7"/>
    <p:sldId id="259" r:id="rId8"/>
    <p:sldId id="257"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41E3632-28E2-4573-9416-D8163B328978}"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D33AD505-E5E9-4EDA-8389-B45182EF261D}"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1E3632-28E2-4573-9416-D8163B328978}"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AD505-E5E9-4EDA-8389-B45182EF26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1E3632-28E2-4573-9416-D8163B328978}"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AD505-E5E9-4EDA-8389-B45182EF26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1E3632-28E2-4573-9416-D8163B328978}"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AD505-E5E9-4EDA-8389-B45182EF26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41E3632-28E2-4573-9416-D8163B328978}" type="datetimeFigureOut">
              <a:rPr lang="en-US" smtClean="0"/>
              <a:t>10/6/2015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AD505-E5E9-4EDA-8389-B45182EF261D}"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1E3632-28E2-4573-9416-D8163B328978}"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AD505-E5E9-4EDA-8389-B45182EF26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1E3632-28E2-4573-9416-D8163B328978}" type="datetimeFigureOut">
              <a:rPr lang="en-US" smtClean="0"/>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3AD505-E5E9-4EDA-8389-B45182EF26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1E3632-28E2-4573-9416-D8163B328978}"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3AD505-E5E9-4EDA-8389-B45182EF26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41E3632-28E2-4573-9416-D8163B328978}" type="datetimeFigureOut">
              <a:rPr lang="en-US" smtClean="0"/>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3AD505-E5E9-4EDA-8389-B45182EF26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1E3632-28E2-4573-9416-D8163B328978}"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AD505-E5E9-4EDA-8389-B45182EF261D}"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441E3632-28E2-4573-9416-D8163B328978}" type="datetimeFigureOut">
              <a:rPr lang="en-US" smtClean="0"/>
              <a:t>10/6/2015</a:t>
            </a:fld>
            <a:endParaRPr lang="en-US"/>
          </a:p>
        </p:txBody>
      </p:sp>
      <p:sp>
        <p:nvSpPr>
          <p:cNvPr id="7" name="Slide Number Placeholder 6"/>
          <p:cNvSpPr>
            <a:spLocks noGrp="1"/>
          </p:cNvSpPr>
          <p:nvPr>
            <p:ph type="sldNum" sz="quarter" idx="12"/>
          </p:nvPr>
        </p:nvSpPr>
        <p:spPr/>
        <p:txBody>
          <a:bodyPr/>
          <a:lstStyle/>
          <a:p>
            <a:fld id="{D33AD505-E5E9-4EDA-8389-B45182EF261D}"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41E3632-28E2-4573-9416-D8163B328978}" type="datetimeFigureOut">
              <a:rPr lang="en-US" smtClean="0"/>
              <a:t>10/6/2015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D33AD505-E5E9-4EDA-8389-B45182EF261D}"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alaskakids.org/index.cfm/Know-Alaska/Alaska-Geography/Region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nfoaboutalaska.com/environment/six-states-of-alaska/"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www.alaskakids.org/index.cfm/know-alaska/Alaska-Geography/Regions"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Z19rGB_DVs8"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fws.gov/alaska/nwr/map.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6 Regions</a:t>
            </a:r>
            <a:endParaRPr lang="en-US" dirty="0"/>
          </a:p>
        </p:txBody>
      </p:sp>
      <p:sp>
        <p:nvSpPr>
          <p:cNvPr id="2" name="Title 1"/>
          <p:cNvSpPr>
            <a:spLocks noGrp="1"/>
          </p:cNvSpPr>
          <p:nvPr>
            <p:ph type="ctrTitle"/>
          </p:nvPr>
        </p:nvSpPr>
        <p:spPr/>
        <p:txBody>
          <a:bodyPr/>
          <a:lstStyle/>
          <a:p>
            <a:r>
              <a:rPr lang="en-US" dirty="0" smtClean="0"/>
              <a:t>Geographic Regions of Alaska</a:t>
            </a:r>
            <a:endParaRPr lang="en-US" dirty="0"/>
          </a:p>
        </p:txBody>
      </p:sp>
      <p:sp>
        <p:nvSpPr>
          <p:cNvPr id="4" name="TextBox 3"/>
          <p:cNvSpPr txBox="1"/>
          <p:nvPr/>
        </p:nvSpPr>
        <p:spPr>
          <a:xfrm>
            <a:off x="533400" y="5867400"/>
            <a:ext cx="8153400" cy="646331"/>
          </a:xfrm>
          <a:prstGeom prst="rect">
            <a:avLst/>
          </a:prstGeom>
          <a:noFill/>
        </p:spPr>
        <p:txBody>
          <a:bodyPr wrap="square" rtlCol="0">
            <a:spAutoFit/>
          </a:bodyPr>
          <a:lstStyle/>
          <a:p>
            <a:r>
              <a:rPr lang="en-US" dirty="0" smtClean="0">
                <a:hlinkClick r:id="rId2"/>
              </a:rPr>
              <a:t>http://www.alaskakids.org/index.cfm/Know-Alaska/Alaska-Geography/Regions/</a:t>
            </a:r>
            <a:r>
              <a:rPr lang="en-US" dirty="0" smtClean="0"/>
              <a:t> </a:t>
            </a:r>
            <a:endParaRPr lang="en-US" dirty="0"/>
          </a:p>
        </p:txBody>
      </p:sp>
    </p:spTree>
    <p:extLst>
      <p:ext uri="{BB962C8B-B14F-4D97-AF65-F5344CB8AC3E}">
        <p14:creationId xmlns:p14="http://schemas.microsoft.com/office/powerpoint/2010/main" val="2897399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Alaska’s National Parks</a:t>
            </a:r>
            <a:endParaRPr lang="en-US" dirty="0"/>
          </a:p>
        </p:txBody>
      </p:sp>
      <p:sp>
        <p:nvSpPr>
          <p:cNvPr id="3" name="Content Placeholder 2"/>
          <p:cNvSpPr>
            <a:spLocks noGrp="1"/>
          </p:cNvSpPr>
          <p:nvPr>
            <p:ph idx="1"/>
          </p:nvPr>
        </p:nvSpPr>
        <p:spPr/>
        <p:txBody>
          <a:bodyPr/>
          <a:lstStyle/>
          <a:p>
            <a:r>
              <a:rPr lang="en-US" dirty="0"/>
              <a:t>8</a:t>
            </a:r>
            <a:r>
              <a:rPr lang="en-US" dirty="0" smtClean="0"/>
              <a:t> total</a:t>
            </a:r>
          </a:p>
          <a:p>
            <a:pPr marL="411480" lvl="1" indent="0">
              <a:buNone/>
            </a:pPr>
            <a:r>
              <a:rPr lang="en-US" sz="1600" dirty="0"/>
              <a:t>Denali National Park</a:t>
            </a:r>
            <a:br>
              <a:rPr lang="en-US" sz="1600" dirty="0"/>
            </a:br>
            <a:r>
              <a:rPr lang="en-US" sz="1600" dirty="0"/>
              <a:t>Gates of the Arctic National Park</a:t>
            </a:r>
            <a:br>
              <a:rPr lang="en-US" sz="1600" dirty="0"/>
            </a:br>
            <a:r>
              <a:rPr lang="en-US" sz="1600" dirty="0"/>
              <a:t>Glacier Bay National Park</a:t>
            </a:r>
            <a:br>
              <a:rPr lang="en-US" sz="1600" dirty="0"/>
            </a:br>
            <a:r>
              <a:rPr lang="en-US" sz="1600" dirty="0"/>
              <a:t>Katmai National Park</a:t>
            </a:r>
            <a:br>
              <a:rPr lang="en-US" sz="1600" dirty="0"/>
            </a:br>
            <a:r>
              <a:rPr lang="en-US" sz="1600" dirty="0"/>
              <a:t>Kenai Fjords National Park</a:t>
            </a:r>
            <a:br>
              <a:rPr lang="en-US" sz="1600" dirty="0"/>
            </a:br>
            <a:r>
              <a:rPr lang="en-US" sz="1600" dirty="0"/>
              <a:t>Kobuk Valley National Park</a:t>
            </a:r>
            <a:br>
              <a:rPr lang="en-US" sz="1600" dirty="0"/>
            </a:br>
            <a:r>
              <a:rPr lang="en-US" sz="1600" dirty="0"/>
              <a:t>Lake Clark National Park</a:t>
            </a:r>
            <a:br>
              <a:rPr lang="en-US" sz="1600" dirty="0"/>
            </a:br>
            <a:r>
              <a:rPr lang="en-US" sz="1600" dirty="0"/>
              <a:t>Wrangell-St. Elias National Park</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743200"/>
            <a:ext cx="4857750" cy="3534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017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09800"/>
            <a:ext cx="3864618" cy="3265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5638800"/>
            <a:ext cx="4038600" cy="646331"/>
          </a:xfrm>
          <a:prstGeom prst="rect">
            <a:avLst/>
          </a:prstGeom>
          <a:noFill/>
        </p:spPr>
        <p:txBody>
          <a:bodyPr wrap="square" rtlCol="0">
            <a:spAutoFit/>
          </a:bodyPr>
          <a:lstStyle/>
          <a:p>
            <a:pPr algn="ctr"/>
            <a:r>
              <a:rPr lang="en-US" dirty="0" smtClean="0">
                <a:hlinkClick r:id="rId3"/>
              </a:rPr>
              <a:t>http://infoaboutalaska.com/environment/six-states-of-alaska/</a:t>
            </a:r>
            <a:r>
              <a:rPr lang="en-US" dirty="0" smtClean="0"/>
              <a:t> </a:t>
            </a:r>
            <a:endParaRPr lang="en-US" dirty="0"/>
          </a:p>
        </p:txBody>
      </p:sp>
      <p:pic>
        <p:nvPicPr>
          <p:cNvPr id="1026" name="Picture 2" descr="http://www.alaskakids.org/layouts/alaskakids/files/gallery/images_original/158_alaskakids-15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799" y="1871907"/>
            <a:ext cx="4225681" cy="376689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43400" y="5961965"/>
            <a:ext cx="4530481" cy="369332"/>
          </a:xfrm>
          <a:prstGeom prst="rect">
            <a:avLst/>
          </a:prstGeom>
          <a:noFill/>
        </p:spPr>
        <p:txBody>
          <a:bodyPr wrap="square" rtlCol="0">
            <a:spAutoFit/>
          </a:bodyPr>
          <a:lstStyle/>
          <a:p>
            <a:r>
              <a:rPr lang="en-US" sz="900">
                <a:hlinkClick r:id="rId5"/>
              </a:rPr>
              <a:t>http://</a:t>
            </a:r>
            <a:r>
              <a:rPr lang="en-US" sz="900" smtClean="0">
                <a:hlinkClick r:id="rId5"/>
              </a:rPr>
              <a:t>www.alaskakids.org/index.cfm/know-alaska/Alaska-Geography/Regions</a:t>
            </a:r>
            <a:r>
              <a:rPr lang="en-US" sz="900" smtClean="0"/>
              <a:t> </a:t>
            </a:r>
            <a:endParaRPr lang="en-US" sz="900" dirty="0"/>
          </a:p>
        </p:txBody>
      </p:sp>
    </p:spTree>
    <p:extLst>
      <p:ext uri="{BB962C8B-B14F-4D97-AF65-F5344CB8AC3E}">
        <p14:creationId xmlns:p14="http://schemas.microsoft.com/office/powerpoint/2010/main" val="42356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Southeast Alaska</a:t>
            </a:r>
            <a:endParaRPr lang="en-US" dirty="0"/>
          </a:p>
        </p:txBody>
      </p:sp>
      <p:sp>
        <p:nvSpPr>
          <p:cNvPr id="3" name="Content Placeholder 2"/>
          <p:cNvSpPr>
            <a:spLocks noGrp="1"/>
          </p:cNvSpPr>
          <p:nvPr>
            <p:ph idx="1"/>
          </p:nvPr>
        </p:nvSpPr>
        <p:spPr/>
        <p:txBody>
          <a:bodyPr>
            <a:normAutofit/>
          </a:bodyPr>
          <a:lstStyle/>
          <a:p>
            <a:r>
              <a:rPr lang="en-US" sz="1600" dirty="0" smtClean="0"/>
              <a:t>Region 1—Southeast </a:t>
            </a:r>
            <a:r>
              <a:rPr lang="en-US" sz="1600" dirty="0"/>
              <a:t>Alaska is the region that looks like it should be in Canada. It is often called Alaska's Panhandle. You can see that if you think of the rest of Alaska as a pan and the long and narrow Southeast Alaska region as the handle. It runs 500 miles along the northern Inside Passage. This waterway snakes through a maze of islands offshore from the mainland of Southeast </a:t>
            </a:r>
            <a:r>
              <a:rPr lang="en-US" sz="1600" dirty="0" smtClean="0"/>
              <a:t>Alaska</a:t>
            </a:r>
            <a:endParaRPr lang="en-US" sz="1600" dirty="0"/>
          </a:p>
        </p:txBody>
      </p:sp>
      <p:pic>
        <p:nvPicPr>
          <p:cNvPr id="5" name="Picture 2" descr="http://www.alaskakids.org/layouts/alaskakids/files/gallery/images_original/158_alaskakids-15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352800"/>
            <a:ext cx="3419231" cy="304800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775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Southcentral Alaska</a:t>
            </a:r>
            <a:endParaRPr lang="en-US" dirty="0"/>
          </a:p>
        </p:txBody>
      </p:sp>
      <p:sp>
        <p:nvSpPr>
          <p:cNvPr id="3" name="Content Placeholder 2"/>
          <p:cNvSpPr>
            <a:spLocks noGrp="1"/>
          </p:cNvSpPr>
          <p:nvPr>
            <p:ph idx="1"/>
          </p:nvPr>
        </p:nvSpPr>
        <p:spPr/>
        <p:txBody>
          <a:bodyPr>
            <a:normAutofit/>
          </a:bodyPr>
          <a:lstStyle/>
          <a:p>
            <a:r>
              <a:rPr lang="en-US" sz="2000" dirty="0" smtClean="0"/>
              <a:t>Region 2—Southcentral </a:t>
            </a:r>
            <a:r>
              <a:rPr lang="en-US" sz="2000" dirty="0"/>
              <a:t>Alaska is bounded by the Gulf of Alaska to the South and the Alaska Range to the north. The Chugach Mountains mark the eastern border. The Aleutian Range forms the western </a:t>
            </a:r>
            <a:r>
              <a:rPr lang="en-US" sz="2000" dirty="0" smtClean="0"/>
              <a:t>border</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124200"/>
            <a:ext cx="4016001"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964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Interior Alaska</a:t>
            </a:r>
            <a:endParaRPr lang="en-US" dirty="0"/>
          </a:p>
        </p:txBody>
      </p:sp>
      <p:sp>
        <p:nvSpPr>
          <p:cNvPr id="3" name="Content Placeholder 2"/>
          <p:cNvSpPr>
            <a:spLocks noGrp="1"/>
          </p:cNvSpPr>
          <p:nvPr>
            <p:ph idx="1"/>
          </p:nvPr>
        </p:nvSpPr>
        <p:spPr/>
        <p:txBody>
          <a:bodyPr>
            <a:normAutofit/>
          </a:bodyPr>
          <a:lstStyle/>
          <a:p>
            <a:r>
              <a:rPr lang="en-US" sz="2000" dirty="0" smtClean="0"/>
              <a:t>Region 3—Interior </a:t>
            </a:r>
            <a:r>
              <a:rPr lang="en-US" sz="2000" dirty="0"/>
              <a:t>Alaska is the land between the Brooks Range to the north and the Alaska Range to the South. From the border with Canada, this huge region stretches west about two-thirds across the </a:t>
            </a:r>
            <a:r>
              <a:rPr lang="en-US" sz="2000" dirty="0" smtClean="0"/>
              <a:t>state</a:t>
            </a:r>
            <a:endParaRPr lang="en-US" sz="2000" dirty="0"/>
          </a:p>
        </p:txBody>
      </p:sp>
      <p:pic>
        <p:nvPicPr>
          <p:cNvPr id="5" name="Picture 2" descr="http://www.alaskakids.org/layouts/alaskakids/files/gallery/images_original/158_alaskakids-15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142488"/>
            <a:ext cx="3997081" cy="356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715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Southwestern Alaska</a:t>
            </a:r>
            <a:endParaRPr lang="en-US" dirty="0"/>
          </a:p>
        </p:txBody>
      </p:sp>
      <p:sp>
        <p:nvSpPr>
          <p:cNvPr id="3" name="Content Placeholder 2"/>
          <p:cNvSpPr>
            <a:spLocks noGrp="1"/>
          </p:cNvSpPr>
          <p:nvPr>
            <p:ph idx="1"/>
          </p:nvPr>
        </p:nvSpPr>
        <p:spPr/>
        <p:txBody>
          <a:bodyPr/>
          <a:lstStyle/>
          <a:p>
            <a:r>
              <a:rPr lang="en-US" dirty="0" smtClean="0"/>
              <a:t>Region 4—Southwestern </a:t>
            </a:r>
            <a:r>
              <a:rPr lang="en-US" dirty="0"/>
              <a:t>Alaska includes the Alaska Peninsula, </a:t>
            </a:r>
            <a:r>
              <a:rPr lang="en-US" dirty="0" smtClean="0"/>
              <a:t>Kodiak, the </a:t>
            </a:r>
            <a:r>
              <a:rPr lang="en-US" dirty="0"/>
              <a:t>Aleutian </a:t>
            </a:r>
            <a:r>
              <a:rPr lang="en-US" dirty="0" smtClean="0"/>
              <a:t>Islands and the </a:t>
            </a:r>
            <a:r>
              <a:rPr lang="en-US" smtClean="0"/>
              <a:t>Pribilof Islands</a:t>
            </a:r>
            <a:endParaRPr lang="en-US" dirty="0"/>
          </a:p>
        </p:txBody>
      </p:sp>
      <p:pic>
        <p:nvPicPr>
          <p:cNvPr id="5" name="Picture 2" descr="http://www.alaskakids.org/layouts/alaskakids/files/gallery/images_original/158_alaskakids-15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611582"/>
            <a:ext cx="4530481"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531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Alaska</a:t>
            </a:r>
            <a:endParaRPr lang="en-US" dirty="0"/>
          </a:p>
        </p:txBody>
      </p:sp>
      <p:sp>
        <p:nvSpPr>
          <p:cNvPr id="3" name="Content Placeholder 2"/>
          <p:cNvSpPr>
            <a:spLocks noGrp="1"/>
          </p:cNvSpPr>
          <p:nvPr>
            <p:ph idx="1"/>
          </p:nvPr>
        </p:nvSpPr>
        <p:spPr/>
        <p:txBody>
          <a:bodyPr>
            <a:normAutofit/>
          </a:bodyPr>
          <a:lstStyle/>
          <a:p>
            <a:r>
              <a:rPr lang="en-US" sz="2000" dirty="0" smtClean="0"/>
              <a:t>Region 5—Western  </a:t>
            </a:r>
            <a:r>
              <a:rPr lang="en-US" sz="2000" dirty="0"/>
              <a:t>Alaska extends from the Arctic Circle south to Bristol Bay. The Bering Sea forms the western </a:t>
            </a:r>
            <a:r>
              <a:rPr lang="en-US" sz="2000" dirty="0" smtClean="0"/>
              <a:t>border</a:t>
            </a:r>
            <a:endParaRPr lang="en-US" sz="2000" dirty="0"/>
          </a:p>
        </p:txBody>
      </p:sp>
      <p:pic>
        <p:nvPicPr>
          <p:cNvPr id="5" name="Picture 2" descr="http://www.alaskakids.org/layouts/alaskakids/files/gallery/images_original/158_alaskakids-15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14600"/>
            <a:ext cx="4530481"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62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Arctic Alaska</a:t>
            </a:r>
            <a:endParaRPr lang="en-US" dirty="0"/>
          </a:p>
        </p:txBody>
      </p:sp>
      <p:sp>
        <p:nvSpPr>
          <p:cNvPr id="3" name="Content Placeholder 2"/>
          <p:cNvSpPr>
            <a:spLocks noGrp="1"/>
          </p:cNvSpPr>
          <p:nvPr>
            <p:ph idx="1"/>
          </p:nvPr>
        </p:nvSpPr>
        <p:spPr/>
        <p:txBody>
          <a:bodyPr>
            <a:normAutofit/>
          </a:bodyPr>
          <a:lstStyle/>
          <a:p>
            <a:r>
              <a:rPr lang="en-US" sz="2000" dirty="0" smtClean="0"/>
              <a:t>Region 6—Arctic </a:t>
            </a:r>
            <a:r>
              <a:rPr lang="en-US" sz="2000" dirty="0"/>
              <a:t>Alaska spans the northern edge of the state. It stretches from the Canadian border on the east to the Chukchi Sea to the west. The Brooks </a:t>
            </a:r>
            <a:r>
              <a:rPr lang="en-US" sz="2000" dirty="0" smtClean="0"/>
              <a:t>Range (the Arctic Circle) </a:t>
            </a:r>
            <a:r>
              <a:rPr lang="en-US" sz="2000" dirty="0"/>
              <a:t>forms the southern border. The Arctic Ocean marks the region's northern </a:t>
            </a:r>
            <a:r>
              <a:rPr lang="en-US" sz="2000" dirty="0" smtClean="0"/>
              <a:t>edge</a:t>
            </a:r>
            <a:endParaRPr lang="en-US" sz="2000" dirty="0"/>
          </a:p>
        </p:txBody>
      </p:sp>
      <p:pic>
        <p:nvPicPr>
          <p:cNvPr id="5" name="Picture 2" descr="http://www.alaskakids.org/layouts/alaskakids/files/gallery/images_original/158_alaskakids-15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47999"/>
            <a:ext cx="4111625" cy="366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719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Alaska’s National Wildlife Refuges</a:t>
            </a:r>
            <a:endParaRPr lang="en-US" dirty="0"/>
          </a:p>
        </p:txBody>
      </p:sp>
      <p:sp>
        <p:nvSpPr>
          <p:cNvPr id="3" name="Content Placeholder 2"/>
          <p:cNvSpPr>
            <a:spLocks noGrp="1"/>
          </p:cNvSpPr>
          <p:nvPr>
            <p:ph idx="1"/>
          </p:nvPr>
        </p:nvSpPr>
        <p:spPr/>
        <p:txBody>
          <a:bodyPr>
            <a:normAutofit lnSpcReduction="10000"/>
          </a:bodyPr>
          <a:lstStyle/>
          <a:p>
            <a:r>
              <a:rPr lang="en-US" dirty="0" smtClean="0"/>
              <a:t>16 Total Wildlife Refuges</a:t>
            </a:r>
          </a:p>
          <a:p>
            <a:pPr lvl="1"/>
            <a:r>
              <a:rPr lang="en-US" sz="1400" dirty="0" smtClean="0"/>
              <a:t>Alaska Maritime</a:t>
            </a:r>
          </a:p>
          <a:p>
            <a:pPr lvl="1"/>
            <a:r>
              <a:rPr lang="en-US" sz="1400" dirty="0" smtClean="0"/>
              <a:t>Izembek</a:t>
            </a:r>
          </a:p>
          <a:p>
            <a:pPr lvl="1"/>
            <a:r>
              <a:rPr lang="en-US" sz="1400" dirty="0" smtClean="0"/>
              <a:t>Alaska Peninsula</a:t>
            </a:r>
          </a:p>
          <a:p>
            <a:pPr lvl="1"/>
            <a:r>
              <a:rPr lang="en-US" sz="1400" dirty="0" smtClean="0"/>
              <a:t>Becharof</a:t>
            </a:r>
          </a:p>
          <a:p>
            <a:pPr lvl="1"/>
            <a:r>
              <a:rPr lang="en-US" sz="1400" dirty="0" smtClean="0"/>
              <a:t>Kodiak</a:t>
            </a:r>
          </a:p>
          <a:p>
            <a:pPr lvl="1"/>
            <a:r>
              <a:rPr lang="en-US" sz="1400" dirty="0" smtClean="0"/>
              <a:t>Togiak </a:t>
            </a:r>
          </a:p>
          <a:p>
            <a:pPr lvl="1"/>
            <a:r>
              <a:rPr lang="en-US" sz="1400" dirty="0" smtClean="0"/>
              <a:t>Yukon Delta</a:t>
            </a:r>
          </a:p>
          <a:p>
            <a:pPr lvl="1"/>
            <a:r>
              <a:rPr lang="en-US" sz="1400" dirty="0" smtClean="0"/>
              <a:t>Innoko</a:t>
            </a:r>
          </a:p>
          <a:p>
            <a:pPr lvl="1"/>
            <a:r>
              <a:rPr lang="en-US" sz="1400" dirty="0" smtClean="0"/>
              <a:t>Nowitna</a:t>
            </a:r>
          </a:p>
          <a:p>
            <a:pPr lvl="1"/>
            <a:r>
              <a:rPr lang="en-US" sz="1400" dirty="0" smtClean="0"/>
              <a:t>Koyukuk</a:t>
            </a:r>
          </a:p>
          <a:p>
            <a:pPr lvl="1"/>
            <a:r>
              <a:rPr lang="en-US" sz="1400" dirty="0" smtClean="0"/>
              <a:t>Selawik</a:t>
            </a:r>
          </a:p>
          <a:p>
            <a:pPr lvl="1"/>
            <a:r>
              <a:rPr lang="en-US" sz="1400" dirty="0" smtClean="0"/>
              <a:t>Kanuti</a:t>
            </a:r>
          </a:p>
          <a:p>
            <a:pPr lvl="1"/>
            <a:r>
              <a:rPr lang="en-US" sz="1400" dirty="0" smtClean="0"/>
              <a:t>Yukon Flats</a:t>
            </a:r>
          </a:p>
          <a:p>
            <a:pPr lvl="1"/>
            <a:r>
              <a:rPr lang="en-US" sz="1400" dirty="0" smtClean="0"/>
              <a:t>Arctic National</a:t>
            </a:r>
          </a:p>
          <a:p>
            <a:pPr lvl="1"/>
            <a:r>
              <a:rPr lang="en-US" sz="1600" dirty="0" smtClean="0"/>
              <a:t>Tetlin</a:t>
            </a:r>
          </a:p>
          <a:p>
            <a:pPr lvl="1"/>
            <a:r>
              <a:rPr lang="en-US" sz="1600" dirty="0" smtClean="0"/>
              <a:t>Kenai</a:t>
            </a:r>
          </a:p>
          <a:p>
            <a:pPr lvl="1"/>
            <a:endParaRPr lang="en-US" sz="1600" dirty="0" smtClean="0"/>
          </a:p>
          <a:p>
            <a:pPr lvl="1"/>
            <a:endParaRPr lang="en-US" sz="1600" dirty="0" smtClean="0"/>
          </a:p>
          <a:p>
            <a:pPr lvl="1"/>
            <a:endParaRPr lang="en-US" sz="1600"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09800"/>
            <a:ext cx="5715000"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3946" y="6274064"/>
            <a:ext cx="4229100" cy="276999"/>
          </a:xfrm>
          <a:prstGeom prst="rect">
            <a:avLst/>
          </a:prstGeom>
          <a:noFill/>
        </p:spPr>
        <p:txBody>
          <a:bodyPr wrap="square" rtlCol="0">
            <a:spAutoFit/>
          </a:bodyPr>
          <a:lstStyle/>
          <a:p>
            <a:pPr algn="ctr"/>
            <a:r>
              <a:rPr lang="en-US" sz="1200" dirty="0">
                <a:hlinkClick r:id="rId3"/>
              </a:rPr>
              <a:t>https://</a:t>
            </a:r>
            <a:r>
              <a:rPr lang="en-US" sz="1200" dirty="0" smtClean="0">
                <a:hlinkClick r:id="rId3"/>
              </a:rPr>
              <a:t>www.youtube.com/watch?v=Z19rGB_DVs8</a:t>
            </a:r>
            <a:r>
              <a:rPr lang="en-US" sz="1200" dirty="0" smtClean="0"/>
              <a:t>  </a:t>
            </a:r>
            <a:endParaRPr lang="en-US" sz="1200" dirty="0"/>
          </a:p>
        </p:txBody>
      </p:sp>
      <p:sp>
        <p:nvSpPr>
          <p:cNvPr id="5" name="TextBox 4"/>
          <p:cNvSpPr txBox="1"/>
          <p:nvPr/>
        </p:nvSpPr>
        <p:spPr>
          <a:xfrm>
            <a:off x="4572000" y="6250598"/>
            <a:ext cx="4267200" cy="276999"/>
          </a:xfrm>
          <a:prstGeom prst="rect">
            <a:avLst/>
          </a:prstGeom>
          <a:noFill/>
        </p:spPr>
        <p:txBody>
          <a:bodyPr wrap="square" rtlCol="0">
            <a:spAutoFit/>
          </a:bodyPr>
          <a:lstStyle/>
          <a:p>
            <a:pPr algn="ctr"/>
            <a:r>
              <a:rPr lang="en-US" sz="1200" dirty="0">
                <a:hlinkClick r:id="rId4"/>
              </a:rPr>
              <a:t>http://</a:t>
            </a:r>
            <a:r>
              <a:rPr lang="en-US" sz="1200" dirty="0" smtClean="0">
                <a:hlinkClick r:id="rId4"/>
              </a:rPr>
              <a:t>www.fws.gov/alaska/nwr/map.htm</a:t>
            </a:r>
            <a:r>
              <a:rPr lang="en-US" sz="1200" dirty="0" smtClean="0"/>
              <a:t> </a:t>
            </a:r>
            <a:endParaRPr lang="en-US" sz="1200" dirty="0"/>
          </a:p>
        </p:txBody>
      </p:sp>
    </p:spTree>
    <p:extLst>
      <p:ext uri="{BB962C8B-B14F-4D97-AF65-F5344CB8AC3E}">
        <p14:creationId xmlns:p14="http://schemas.microsoft.com/office/powerpoint/2010/main" val="270519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fade">
                                      <p:cBhvr>
                                        <p:cTn id="72" dur="500"/>
                                        <p:tgtEl>
                                          <p:spTgt spid="3">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fade">
                                      <p:cBhvr>
                                        <p:cTn id="77" dur="500"/>
                                        <p:tgtEl>
                                          <p:spTgt spid="3">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6" end="16"/>
                                            </p:txEl>
                                          </p:spTgt>
                                        </p:tgtEl>
                                        <p:attrNameLst>
                                          <p:attrName>style.visibility</p:attrName>
                                        </p:attrNameLst>
                                      </p:cBhvr>
                                      <p:to>
                                        <p:strVal val="visible"/>
                                      </p:to>
                                    </p:set>
                                    <p:animEffect transition="in" filter="fade">
                                      <p:cBhvr>
                                        <p:cTn id="8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100</TotalTime>
  <Words>284</Words>
  <Application>Microsoft Office PowerPoint</Application>
  <PresentationFormat>On-screen Show (4:3)</PresentationFormat>
  <Paragraphs>43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Apothecary</vt:lpstr>
      <vt:lpstr>Geographic Regions of Alaska</vt:lpstr>
      <vt:lpstr>Map</vt:lpstr>
      <vt:lpstr>Southeast Alaska</vt:lpstr>
      <vt:lpstr>Southcentral Alaska</vt:lpstr>
      <vt:lpstr>Interior Alaska</vt:lpstr>
      <vt:lpstr>Southwestern Alaska</vt:lpstr>
      <vt:lpstr>Western Alaska</vt:lpstr>
      <vt:lpstr>Arctic Alaska</vt:lpstr>
      <vt:lpstr>Alaska’s National Wildlife Refuges</vt:lpstr>
      <vt:lpstr>Alaska’s National Parks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Geographic Regions of Alaska</dc:title>
  <dc:creator>Mary</dc:creator>
  <cp:lastModifiedBy>Peterburs, Mary G. </cp:lastModifiedBy>
  <cp:revision>19</cp:revision>
  <dcterms:created xsi:type="dcterms:W3CDTF">2014-08-26T13:22:49Z</dcterms:created>
  <dcterms:modified xsi:type="dcterms:W3CDTF">2015-10-06T19:08:02Z</dcterms:modified>
</cp:coreProperties>
</file>