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1" r:id="rId12"/>
    <p:sldId id="267" r:id="rId13"/>
    <p:sldId id="268" r:id="rId14"/>
    <p:sldId id="269" r:id="rId15"/>
    <p:sldId id="274" r:id="rId16"/>
    <p:sldId id="271" r:id="rId17"/>
    <p:sldId id="270"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5EDC0B9-03C7-40C8-9887-6BE88926C2D7}" type="datetimeFigureOut">
              <a:rPr lang="en-US" smtClean="0"/>
              <a:t>8/27/2015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B91332C-8E7E-4FD8-8664-3B13AF08DE55}"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DC0B9-03C7-40C8-9887-6BE88926C2D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1332C-8E7E-4FD8-8664-3B13AF08DE55}"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DC0B9-03C7-40C8-9887-6BE88926C2D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1332C-8E7E-4FD8-8664-3B13AF08DE55}"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DC0B9-03C7-40C8-9887-6BE88926C2D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1332C-8E7E-4FD8-8664-3B13AF08DE55}"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DC0B9-03C7-40C8-9887-6BE88926C2D7}"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91332C-8E7E-4FD8-8664-3B13AF08DE5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5EDC0B9-03C7-40C8-9887-6BE88926C2D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1332C-8E7E-4FD8-8664-3B13AF08DE55}"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EDC0B9-03C7-40C8-9887-6BE88926C2D7}"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91332C-8E7E-4FD8-8664-3B13AF08DE55}"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EDC0B9-03C7-40C8-9887-6BE88926C2D7}"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91332C-8E7E-4FD8-8664-3B13AF08DE55}"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DC0B9-03C7-40C8-9887-6BE88926C2D7}"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91332C-8E7E-4FD8-8664-3B13AF08DE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DC0B9-03C7-40C8-9887-6BE88926C2D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1332C-8E7E-4FD8-8664-3B13AF08DE5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DC0B9-03C7-40C8-9887-6BE88926C2D7}"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91332C-8E7E-4FD8-8664-3B13AF08DE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5EDC0B9-03C7-40C8-9887-6BE88926C2D7}" type="datetimeFigureOut">
              <a:rPr lang="en-US" smtClean="0"/>
              <a:t>8/27/2015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B91332C-8E7E-4FD8-8664-3B13AF08DE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VVD6f20OG9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 Chapter 1</a:t>
            </a:r>
            <a:endParaRPr lang="en-US" dirty="0"/>
          </a:p>
        </p:txBody>
      </p:sp>
      <p:sp>
        <p:nvSpPr>
          <p:cNvPr id="3" name="Subtitle 2"/>
          <p:cNvSpPr>
            <a:spLocks noGrp="1"/>
          </p:cNvSpPr>
          <p:nvPr>
            <p:ph type="subTitle" idx="1"/>
          </p:nvPr>
        </p:nvSpPr>
        <p:spPr/>
        <p:txBody>
          <a:bodyPr/>
          <a:lstStyle/>
          <a:p>
            <a:r>
              <a:rPr lang="en-US" dirty="0" smtClean="0"/>
              <a:t>Section 4</a:t>
            </a:r>
          </a:p>
          <a:p>
            <a:r>
              <a:rPr lang="en-US" dirty="0" smtClean="0"/>
              <a:t>First Encounters</a:t>
            </a:r>
            <a:endParaRPr lang="en-US" dirty="0"/>
          </a:p>
        </p:txBody>
      </p:sp>
    </p:spTree>
    <p:extLst>
      <p:ext uri="{BB962C8B-B14F-4D97-AF65-F5344CB8AC3E}">
        <p14:creationId xmlns:p14="http://schemas.microsoft.com/office/powerpoint/2010/main" val="22946992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Italian mariner from Genoa, Christopher Columbus, was interested in reviving the Christian struggle against Islam. (Remember the Crusades of the late Middle Ages?)</a:t>
            </a:r>
          </a:p>
          <a:p>
            <a:r>
              <a:rPr lang="en-US" dirty="0" smtClean="0"/>
              <a:t>He hoped that by finding a western route to China and converting the Chinese to Christianity, he might  recruit them in the struggle.</a:t>
            </a:r>
          </a:p>
          <a:p>
            <a:r>
              <a:rPr lang="en-US" dirty="0" smtClean="0"/>
              <a:t>He underestimated the size of the earth or might not have attempted the voyage</a:t>
            </a:r>
            <a:endParaRPr lang="en-US" dirty="0"/>
          </a:p>
        </p:txBody>
      </p:sp>
      <p:sp>
        <p:nvSpPr>
          <p:cNvPr id="3" name="Title 2"/>
          <p:cNvSpPr>
            <a:spLocks noGrp="1"/>
          </p:cNvSpPr>
          <p:nvPr>
            <p:ph type="title"/>
          </p:nvPr>
        </p:nvSpPr>
        <p:spPr/>
        <p:txBody>
          <a:bodyPr/>
          <a:lstStyle/>
          <a:p>
            <a:r>
              <a:rPr lang="en-US" dirty="0" smtClean="0"/>
              <a:t>The Voyages of Columbus</a:t>
            </a:r>
            <a:endParaRPr lang="en-US" dirty="0"/>
          </a:p>
        </p:txBody>
      </p:sp>
    </p:spTree>
    <p:extLst>
      <p:ext uri="{BB962C8B-B14F-4D97-AF65-F5344CB8AC3E}">
        <p14:creationId xmlns:p14="http://schemas.microsoft.com/office/powerpoint/2010/main" val="1125811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1492, Queen Isabella and King Ferdinand of Spain funded his trip</a:t>
            </a:r>
            <a:endParaRPr lang="en-US" dirty="0"/>
          </a:p>
        </p:txBody>
      </p:sp>
      <p:sp>
        <p:nvSpPr>
          <p:cNvPr id="3" name="Title 2"/>
          <p:cNvSpPr>
            <a:spLocks noGrp="1"/>
          </p:cNvSpPr>
          <p:nvPr>
            <p:ph type="title"/>
          </p:nvPr>
        </p:nvSpPr>
        <p:spPr/>
        <p:txBody>
          <a:bodyPr/>
          <a:lstStyle/>
          <a:p>
            <a:r>
              <a:rPr lang="en-US" dirty="0" smtClean="0"/>
              <a:t>Columbus sets sail</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048000"/>
            <a:ext cx="22479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www.generationsgoneby.com/tng/kingsqueens/ferdinandIIofara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792" y="3048000"/>
            <a:ext cx="2380815" cy="332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617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ships:  the Nina, the Pinta, and the Santa Maria</a:t>
            </a:r>
          </a:p>
          <a:p>
            <a:r>
              <a:rPr lang="en-US" dirty="0" smtClean="0"/>
              <a:t>90 men</a:t>
            </a:r>
          </a:p>
          <a:p>
            <a:r>
              <a:rPr lang="en-US" dirty="0" smtClean="0"/>
              <a:t>Necessary funding and supplies</a:t>
            </a:r>
            <a:endParaRPr lang="en-US" dirty="0"/>
          </a:p>
        </p:txBody>
      </p:sp>
      <p:sp>
        <p:nvSpPr>
          <p:cNvPr id="3" name="Title 2"/>
          <p:cNvSpPr>
            <a:spLocks noGrp="1"/>
          </p:cNvSpPr>
          <p:nvPr>
            <p:ph type="title"/>
          </p:nvPr>
        </p:nvSpPr>
        <p:spPr/>
        <p:txBody>
          <a:bodyPr/>
          <a:lstStyle/>
          <a:p>
            <a:r>
              <a:rPr lang="en-US" dirty="0" smtClean="0"/>
              <a:t>They provided</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57600"/>
            <a:ext cx="4951066"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90883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 his 1</a:t>
            </a:r>
            <a:r>
              <a:rPr lang="en-US" baseline="30000" dirty="0" smtClean="0"/>
              <a:t>st</a:t>
            </a:r>
            <a:r>
              <a:rPr lang="en-US" dirty="0" smtClean="0"/>
              <a:t> trip, </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833" y="2247900"/>
            <a:ext cx="6922333" cy="387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6172200"/>
            <a:ext cx="8839200" cy="646331"/>
          </a:xfrm>
          <a:prstGeom prst="rect">
            <a:avLst/>
          </a:prstGeom>
          <a:noFill/>
        </p:spPr>
        <p:txBody>
          <a:bodyPr wrap="square" rtlCol="0">
            <a:spAutoFit/>
          </a:bodyPr>
          <a:lstStyle/>
          <a:p>
            <a:r>
              <a:rPr lang="en-US" dirty="0" smtClean="0"/>
              <a:t>He reached the Bahamas, turned south and found what he thought was part of the East Indies, near the Asian mainland. He called the people “Indians.”</a:t>
            </a:r>
            <a:endParaRPr lang="en-US" dirty="0"/>
          </a:p>
        </p:txBody>
      </p:sp>
    </p:spTree>
    <p:extLst>
      <p:ext uri="{BB962C8B-B14F-4D97-AF65-F5344CB8AC3E}">
        <p14:creationId xmlns:p14="http://schemas.microsoft.com/office/powerpoint/2010/main" val="265323101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Despite the presence of native people, Columbus claimed the land for Spain</a:t>
            </a:r>
          </a:p>
          <a:p>
            <a:pPr lvl="1"/>
            <a:r>
              <a:rPr lang="en-US" dirty="0" smtClean="0"/>
              <a:t>As a Christian, Columbus believed he had a RIGHT and a DUTY to dominate the people he found</a:t>
            </a:r>
            <a:endParaRPr lang="en-US" dirty="0"/>
          </a:p>
        </p:txBody>
      </p:sp>
      <p:sp>
        <p:nvSpPr>
          <p:cNvPr id="3" name="Title 2"/>
          <p:cNvSpPr>
            <a:spLocks noGrp="1"/>
          </p:cNvSpPr>
          <p:nvPr>
            <p:ph type="title"/>
          </p:nvPr>
        </p:nvSpPr>
        <p:spPr/>
        <p:txBody>
          <a:bodyPr/>
          <a:lstStyle/>
          <a:p>
            <a:r>
              <a:rPr lang="en-US" dirty="0" smtClean="0"/>
              <a:t>Colonization</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10000"/>
            <a:ext cx="345757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397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conquistadors were professional </a:t>
            </a:r>
            <a:r>
              <a:rPr lang="en-US" dirty="0" smtClean="0"/>
              <a:t>warriors who conquered territory, opened trade routes and colonized much of the world for Spain and Portugal</a:t>
            </a:r>
            <a:endParaRPr lang="en-US" dirty="0"/>
          </a:p>
        </p:txBody>
      </p:sp>
      <p:sp>
        <p:nvSpPr>
          <p:cNvPr id="3" name="Title 2"/>
          <p:cNvSpPr>
            <a:spLocks noGrp="1"/>
          </p:cNvSpPr>
          <p:nvPr>
            <p:ph type="title"/>
          </p:nvPr>
        </p:nvSpPr>
        <p:spPr/>
        <p:txBody>
          <a:bodyPr/>
          <a:lstStyle/>
          <a:p>
            <a:r>
              <a:rPr lang="en-US" dirty="0" smtClean="0"/>
              <a:t>Conquistadors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352800"/>
            <a:ext cx="2133600" cy="297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0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Describes the exchange of plants, animals and diseases between Europe and the Americas</a:t>
            </a:r>
          </a:p>
          <a:p>
            <a:pPr lvl="1"/>
            <a:endParaRPr lang="en-US" dirty="0" smtClean="0"/>
          </a:p>
          <a:p>
            <a:pPr lvl="1"/>
            <a:r>
              <a:rPr lang="en-US" dirty="0" smtClean="0"/>
              <a:t>The exchange also included the continents of Africa and Asia. It was a GLOBAL exchange</a:t>
            </a:r>
          </a:p>
          <a:p>
            <a:pPr lvl="1"/>
            <a:endParaRPr lang="en-US" smtClean="0"/>
          </a:p>
          <a:p>
            <a:pPr lvl="1"/>
            <a:r>
              <a:rPr lang="en-US" smtClean="0"/>
              <a:t>The </a:t>
            </a:r>
            <a:r>
              <a:rPr lang="en-US" dirty="0" smtClean="0"/>
              <a:t>impact of the flow of people, products, and ideas had a greater impact on the world than anyone could have imagined</a:t>
            </a:r>
          </a:p>
          <a:p>
            <a:pPr lvl="1"/>
            <a:endParaRPr lang="en-US" dirty="0"/>
          </a:p>
        </p:txBody>
      </p:sp>
      <p:sp>
        <p:nvSpPr>
          <p:cNvPr id="3" name="Title 2"/>
          <p:cNvSpPr>
            <a:spLocks noGrp="1"/>
          </p:cNvSpPr>
          <p:nvPr>
            <p:ph type="title"/>
          </p:nvPr>
        </p:nvSpPr>
        <p:spPr/>
        <p:txBody>
          <a:bodyPr/>
          <a:lstStyle/>
          <a:p>
            <a:r>
              <a:rPr lang="en-US" sz="4800" dirty="0" smtClean="0"/>
              <a:t>The </a:t>
            </a:r>
            <a:r>
              <a:rPr lang="en-US" sz="4800" dirty="0"/>
              <a:t>C</a:t>
            </a:r>
            <a:r>
              <a:rPr lang="en-US" sz="4800" dirty="0" smtClean="0"/>
              <a:t>olumbian Exchange</a:t>
            </a:r>
            <a:endParaRPr lang="en-US" sz="4800" dirty="0"/>
          </a:p>
        </p:txBody>
      </p:sp>
    </p:spTree>
    <p:extLst>
      <p:ext uri="{BB962C8B-B14F-4D97-AF65-F5344CB8AC3E}">
        <p14:creationId xmlns:p14="http://schemas.microsoft.com/office/powerpoint/2010/main" val="3343740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Watch the </a:t>
            </a:r>
            <a:r>
              <a:rPr lang="en-US" i="1" dirty="0"/>
              <a:t>Great Age of Exploration </a:t>
            </a:r>
            <a:r>
              <a:rPr lang="en-US" dirty="0"/>
              <a:t>video </a:t>
            </a:r>
            <a:r>
              <a:rPr lang="en-US" dirty="0" smtClean="0"/>
              <a:t>below</a:t>
            </a:r>
          </a:p>
          <a:p>
            <a:pPr marL="0" indent="0">
              <a:buNone/>
            </a:pPr>
            <a:r>
              <a:rPr lang="en-US" dirty="0">
                <a:hlinkClick r:id="rId2"/>
              </a:rPr>
              <a:t>https://www.youtube.com/watch?v=VVD6f20OG9w</a:t>
            </a:r>
            <a:r>
              <a:rPr lang="en-US" dirty="0"/>
              <a:t> </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For more information…</a:t>
            </a:r>
            <a:endParaRPr lang="en-US" dirty="0"/>
          </a:p>
        </p:txBody>
      </p:sp>
    </p:spTree>
    <p:extLst>
      <p:ext uri="{BB962C8B-B14F-4D97-AF65-F5344CB8AC3E}">
        <p14:creationId xmlns:p14="http://schemas.microsoft.com/office/powerpoint/2010/main" val="2610154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600" smtClean="0"/>
              <a:t>Early Colonies </a:t>
            </a:r>
            <a:r>
              <a:rPr lang="en-US" sz="4600" dirty="0" smtClean="0"/>
              <a:t>in the Americas</a:t>
            </a:r>
            <a:endParaRPr lang="en-US" sz="4600" dirty="0"/>
          </a:p>
        </p:txBody>
      </p:sp>
      <p:sp>
        <p:nvSpPr>
          <p:cNvPr id="4" name="AutoShape 2" descr="http://upload.wikimedia.org/wikipedia/commons/b/b9/QueenAnnesWarBefor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981200"/>
            <a:ext cx="6096000" cy="434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883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Identify the goals of Christopher Columbus</a:t>
            </a:r>
          </a:p>
          <a:p>
            <a:endParaRPr lang="en-US" dirty="0" smtClean="0"/>
          </a:p>
          <a:p>
            <a:r>
              <a:rPr lang="en-US" dirty="0" smtClean="0"/>
              <a:t>Explain the consequences of his journey to the Americas</a:t>
            </a:r>
          </a:p>
          <a:p>
            <a:endParaRPr lang="en-US" dirty="0" smtClean="0"/>
          </a:p>
          <a:p>
            <a:r>
              <a:rPr lang="en-US" dirty="0" smtClean="0"/>
              <a:t>Analyze the affects of European contact with the people of the Americas</a:t>
            </a:r>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1813068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Bartolomeu Dias                  Hernan Cortez</a:t>
            </a:r>
          </a:p>
          <a:p>
            <a:r>
              <a:rPr lang="en-US" dirty="0" smtClean="0"/>
              <a:t>Vasco da Gama</a:t>
            </a:r>
          </a:p>
          <a:p>
            <a:r>
              <a:rPr lang="en-US" dirty="0" smtClean="0"/>
              <a:t>Christopher Columbus       Moctezuma</a:t>
            </a:r>
          </a:p>
          <a:p>
            <a:r>
              <a:rPr lang="en-US" dirty="0" smtClean="0"/>
              <a:t>John Cabot</a:t>
            </a:r>
          </a:p>
          <a:p>
            <a:r>
              <a:rPr lang="en-US" dirty="0" smtClean="0"/>
              <a:t>Pedro Alvarez Cabral	    Columbian  Exchange</a:t>
            </a:r>
          </a:p>
          <a:p>
            <a:r>
              <a:rPr lang="en-US" dirty="0" smtClean="0"/>
              <a:t>Amerigo Vespucci</a:t>
            </a:r>
          </a:p>
          <a:p>
            <a:r>
              <a:rPr lang="en-US" dirty="0" smtClean="0"/>
              <a:t>Ferdinand Magellan</a:t>
            </a:r>
          </a:p>
          <a:p>
            <a:r>
              <a:rPr lang="en-US" dirty="0" smtClean="0"/>
              <a:t>Conquistador</a:t>
            </a:r>
            <a:endParaRPr lang="en-US" dirty="0"/>
          </a:p>
        </p:txBody>
      </p:sp>
      <p:sp>
        <p:nvSpPr>
          <p:cNvPr id="3" name="Title 2"/>
          <p:cNvSpPr>
            <a:spLocks noGrp="1"/>
          </p:cNvSpPr>
          <p:nvPr>
            <p:ph type="title"/>
          </p:nvPr>
        </p:nvSpPr>
        <p:spPr/>
        <p:txBody>
          <a:bodyPr/>
          <a:lstStyle/>
          <a:p>
            <a:r>
              <a:rPr lang="en-US" dirty="0" smtClean="0"/>
              <a:t>Terms and People</a:t>
            </a:r>
            <a:endParaRPr lang="en-US" dirty="0"/>
          </a:p>
        </p:txBody>
      </p:sp>
    </p:spTree>
    <p:extLst>
      <p:ext uri="{BB962C8B-B14F-4D97-AF65-F5344CB8AC3E}">
        <p14:creationId xmlns:p14="http://schemas.microsoft.com/office/powerpoint/2010/main" val="117617196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 financial backing from Spain’s Monarchs, Columbus found the Americas. He then returned to conquer the land, exploit the wealth, and convert its people to Christianity. The process changed the Americas, Europe, and Africa forever.</a:t>
            </a:r>
          </a:p>
          <a:p>
            <a:endParaRPr lang="en-US" dirty="0"/>
          </a:p>
          <a:p>
            <a:r>
              <a:rPr lang="en-US" dirty="0" smtClean="0"/>
              <a:t>Section Focus Question:  </a:t>
            </a:r>
            <a:r>
              <a:rPr lang="en-US" b="1" dirty="0" smtClean="0"/>
              <a:t>How did European exploitation affect the Americas?</a:t>
            </a:r>
          </a:p>
        </p:txBody>
      </p:sp>
      <p:sp>
        <p:nvSpPr>
          <p:cNvPr id="3" name="Title 2"/>
          <p:cNvSpPr>
            <a:spLocks noGrp="1"/>
          </p:cNvSpPr>
          <p:nvPr>
            <p:ph type="title"/>
          </p:nvPr>
        </p:nvSpPr>
        <p:spPr/>
        <p:txBody>
          <a:bodyPr/>
          <a:lstStyle/>
          <a:p>
            <a:r>
              <a:rPr lang="en-US" dirty="0" smtClean="0"/>
              <a:t>Why It Matters</a:t>
            </a:r>
            <a:endParaRPr lang="en-US" dirty="0"/>
          </a:p>
        </p:txBody>
      </p:sp>
    </p:spTree>
    <p:extLst>
      <p:ext uri="{BB962C8B-B14F-4D97-AF65-F5344CB8AC3E}">
        <p14:creationId xmlns:p14="http://schemas.microsoft.com/office/powerpoint/2010/main" val="1103118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Throughout the 1400s, Portugal led Europe in nautical exploration</a:t>
            </a:r>
          </a:p>
          <a:p>
            <a:pPr marL="0" indent="0">
              <a:buNone/>
            </a:pPr>
            <a:endParaRPr lang="en-US" dirty="0" smtClean="0"/>
          </a:p>
        </p:txBody>
      </p:sp>
      <p:sp>
        <p:nvSpPr>
          <p:cNvPr id="3" name="Title 2"/>
          <p:cNvSpPr>
            <a:spLocks noGrp="1"/>
          </p:cNvSpPr>
          <p:nvPr>
            <p:ph type="title"/>
          </p:nvPr>
        </p:nvSpPr>
        <p:spPr/>
        <p:txBody>
          <a:bodyPr/>
          <a:lstStyle/>
          <a:p>
            <a:r>
              <a:rPr lang="en-US" dirty="0" smtClean="0"/>
              <a:t>Spain looks to the West</a:t>
            </a:r>
            <a:endParaRPr lang="en-US" dirty="0"/>
          </a:p>
        </p:txBody>
      </p:sp>
      <p:pic>
        <p:nvPicPr>
          <p:cNvPr id="1030" name="Picture 6" descr="http://www.operationworld.org/files/ow/maps/lgmap/port-MMAP-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85507"/>
            <a:ext cx="4675901" cy="330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8235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1487, Dias harnessed the power of the counterclockwise winds of the South Atlantic and sailed around the southern tip of Africa </a:t>
            </a:r>
            <a:endParaRPr lang="en-US" dirty="0"/>
          </a:p>
        </p:txBody>
      </p:sp>
      <p:sp>
        <p:nvSpPr>
          <p:cNvPr id="3" name="Title 2"/>
          <p:cNvSpPr>
            <a:spLocks noGrp="1"/>
          </p:cNvSpPr>
          <p:nvPr>
            <p:ph type="title"/>
          </p:nvPr>
        </p:nvSpPr>
        <p:spPr/>
        <p:txBody>
          <a:bodyPr/>
          <a:lstStyle/>
          <a:p>
            <a:r>
              <a:rPr lang="en-US" dirty="0" smtClean="0"/>
              <a:t>Bartolomeu Dias</a:t>
            </a:r>
            <a:endParaRPr lang="en-US" dirty="0"/>
          </a:p>
        </p:txBody>
      </p:sp>
      <p:sp>
        <p:nvSpPr>
          <p:cNvPr id="5" name="AutoShape 2" descr="data:image/jpeg;base64,/9j/4AAQSkZJRgABAQAAAQABAAD/2wCEAAkGBhQSERUUEhQWFRUWGCAaGBgYGBsXGBgcHBwXHBgaHRoYHCcfFxwjGhsYHy8gJCcpLCwsGh4xNzAqNSYrLCkBCQoKDgwOGg8PGiwkHyQsLCwpLCwpLCwsLCwsLCotKSwpLCwsKiwsLCwsKiwsLCwsLCwsLCwsLCwsLCwsLCwsLP/AABEIANUA7AMBIgACEQEDEQH/xAAbAAACAwEBAQAAAAAAAAAAAAACAwEEBQAGB//EAE0QAAECBAIGBAYOCQMEAwAAAAECEQADITEEEgUiQVFhcRMygZFCUlNyobEGFBUjM2KCkrLB0dLT8ENjc5Sis8LD4SSTozREg/EWJXT/xAAaAQACAwEBAAAAAAAAAAAAAAABAgADBAUG/8QAMhEAAgECBAQEBQUAAwEAAAAAAAECAxESITHwBEFRYRNxkdEUIoGSsTKhweHxBVJyQv/aAAwDAQACEQMRAD8A2dJYtXTTGUeurafGPGKZxSiBrKtv/wAwzSmjcUZ00g4QAzFMFT0gtmLOHod4iqdG4sbcH+8p+9Ffidn6Fvwc3neP3R9zfTo95csiavpJqdVOYMpWfKwFGo5eFSdEzVEDpAApSQDmNc5OVt9lbrRkqlY3VHSYTU6v+pTq7aa1K1jj7ff4TCUIV/1SRUBgetRtkTxF0foT4SfWP3x9zSOi5xAUJmqq2sav0hFN7IVTlE+4s/Yt6tRZqc4Rt4qEUJE/HoI18IQmwOKQR4Wwq2ZlEc4GbNx5JIXg0uXZOKQAC4NAFU1gDzgeJ2foD4OXWP3x9y9L0ZOV1VuAWcLcWzV3Ue+47oDAyCtcxKpive5eYETNUmgYmzVvsjObHA5ulwgLu/ttAL/OgJcjGpKiJmDdQZX+qRUbjrW4RPFW0T4OfWP3R9zTl4OYtjLmHKV9GMyy+YgMCw21IO4GHK0TNEsq6Q5qKoo5cmRSyre+rGbhZ+OlrCs+DLEEg4pDKZiHZXAd0LX7eP6TCVLt7bQx1co8LxaNuJieKtonwc+sfvj7mmdFz0kAzACSQBnLnLc2sxT3wxGh51QZhK2oAs0PSCVUm+s9oyEe33cTcK4f/u0eF1vC2wZOP2zML+9o8bN43jV5xPFW0H4KfWP3x9zQTozEFObpDlZ6zFVopVKbkKgcBJmzEzCJiwUh0jMrWY6wvsS5iglOPFl4Vv8A9aGsU+NuJHaYGRh8aggpOFBS7NikOHvt2wPFT/wD4Op1j98fc05eAnqSkiZ1kpUPfFOAshKX3Oot2GJTo3E5QrpCHD1mKpqqVVuCFeiM6XJx4IIOGoAA2LQGALgX2KqNxiQNIANmw7Mw/wBXL3FO3gojtMHGun7A+El1j98fc1l6PnoStS5qxkDpaYo5mWgHbbXFeFoqy5c5Uhc0TpgKCNXMrqlxmu3WYfkRUWnSKgQThyDce25ZBqlx/CO4QEvD49Nhhw6ch/1Uqorq8uEDxI7Qfg59Y/fH3NuZgJoWEifMIzZTrkEqyBZCQ7GhfviujCYolulVmAcjpFOKBQcPujP/APsXdpDvmf21Kvlyv82nKCSrSQqOhsB/1UqoFAOLCnKJ4iX+E+Em+cfuj7iU6Vm+UmV+Mrj8aO90pvlZh5qO0c4rjROMH6KR+9SucSdFYzyUj96lfbD+LBA+DqdY/fH3Hr0lNH6WZ89XA74JOk5vlV/PO/zorHReN8lJ/epXDjwjvcvGv8DI/epX2wPGhtB+CqdY/fH3LatKzfKzPnq3c4g6Wm+VmfPV9vOKytF43yMn96l8eMB7k40/opP71L3edE8eAPg6nWP3x9yz7qzfLTLnw1b+ccnSs3yszZ4a+MVRonG+Rk/vUv70T7kYzyMn96l/bB8eAPhKnb7o+5bGlpzfDTPnq3c49D7H8dMVLUTMmHX2qJ8FJ2njHlPcfG+Qk/vMr7Y9L7GsJiky1BWHSdfwZ6FDqpFxxBgOrHaI+FqLN2+6Pue4wfUPnL+muKeltITJZAlyzMdKlGpDMUDtoolr6paG4VNKvVa2Yq8ZRq1rH0RYVIG9XzlfbF6WRkZhnT04qKRJaoAUrOAXUhLhklgy81WYA3YtI05MdOaUpjcgLJBdIUGa4cniEns0NI4MqlrShRSohkqzKDF70LxlzsDiirMJqEgEkB1qAGtQks4YjdaA0AqaQ0zNmSm1pCyUgOSkEnMlac5AFLgg1o0eR0hp2dh5mQrXmF2mqYPVqPv7IvTPZZMViUSVqlrkGYlCpiypIKlheREsAaxOUHWpTYCIwPduWpaiSrMpaizkkuotUUPZTneOZXqT8ZKN8Nv3ueh/4qCcZRml1zSuW5ns0nJPWKjQFKzmpmRUNc5iRcA5THtPY3i5+JAXORlQUApIzocljY1Zo8loKaidPQgBSgFAqBCwGDFiT2HL9UfRxhXLlSqbASBdwbu+y9Y00qSl88tTP/yc6dOXh00u7XL0FT5YloUpL5moVFzwAf1bTCTKOUEOpKg5ADsSHcAXD7BZ6cLeJw+ZLAkGheuwg2fhC5aQiWGJUlIAcOXalgYvlTjL5XocdScc0VkzUqAzEuA3SDg3WHrBcCtng0KLsS7C4sQXY3pa3rhM0dIpOQKYsVEl0tsNy9iBvsdkNxWEEtIUjMyQQUg+Dc1J2F25tyz1KDqQ1v0f8alkKqhLtzJVOSGdTcy3rgZOLQhSsyqlmNTQOwLClSTW7xVwc0ZinJMdVXBdnYjMxo6jvqL0gsBgmSAoEKBrs4g0Ja+/64ohS+Hiqt7/AN27juo6rwWNI4vxQVDfYem8CMUghljLsIUzd9jCzK4r+cY5Mniu/jGEXGyvfkM+HVhchCQpkupOY3BdNjcioL2h8zDJUCCnbwccRxF+yATh9Y1XsPWPEfUIYcNxXfxj9sZ6tTFPEsvp/RdTi4xs8zsqVjKoALDGw2WUOHqtCkEZigoTmdnoxubO4pv47olUhIWnMpQAcglRvQBjsLEweKwgBCnU7gHWNiaPXYTf7Y6MoqtRxS1s96GRN06lloEcCgkulPq72v274sqw6WOqjuEJGGqb/OMMXI5s3jRyZN6O+79jclzsCZCfFRbcIJMhPiotuET0fHZvicvHZvhWNmd7XTuRbcPsgZmHSClTJ3HVFiw9eWGBPHZEmS6WzXDQFK1s9+oGshftdFKJ+aIHoUsKC/iiClFwCVF9vOx2b3heIwpWkjpFB9ob7OyIn33l3I32GdAlrC/iiEYaWM01qa42N+jl7oUdCjK3SKcKfMOIIZnaxL73PZZwkvWm1J1xf9nL4RooWUsnff8A6K5NtZovYLqdqvSpRhhMZKtIrlplhCCpwolgS5zUQCKIJc6yi1ObUl6exIB/0qnyBQagcAZwasK5stdYAM8d1MwtG8TGB7IcQVNIRdbPu1nCUngWUpXxUKHhQeHx0+bNAXLyIzqbWIJCQkpCh4ROY0oxQpxRopYfHo6eZMmKACAuaonYHEqWd/Ulrt4+8wk3olzGpRxSz0Wb+nu7L6jtD6PRKnT5OUEe9zU5hmJBRkc/Gzy1l/jcYzNKYZPtwLXh5MySpJYqUx6VOYksRkYoBrclucaGClrXMmTZqcpmZQJZuhCQTLSr42upR4rbwY0MoLUEZOJ4nBLBFb9DVCEm3JvUxVeyHDIQBLyywTmLJL7C+zYAHrsEa8pQWlKgcwUlwSSXBDgseHCAnSgw1U3HrHCHJ2W3RhnxE52zf46Dqkk+oPQppRPaIPAo1lkC7OWLOHBHFt/ZsoL8oACrg5Sbtt5hqmG4evglik3uwtWlijaJfRKAJIABN2DPzhgEUpeKIOsXG8CoszgX22G6CxGMDJyKDksWYkUJsbbO+OrGvCUcSZicJRdmQvCZARLQkhT5gpR5AAWZqNSgHZKsJmIUp0kAghKuIaoYlm/iMAictL1zjjQjkQK7L98OGOTtzJ5j60uBAhxFOavdAlSlHkIn4bKHTnJerFyebginAQKJOUpdwopdTEmrp39tYf7eHiqbe3dS/o5wGd1KVUWAoQaPv4kxRxFSn4clFq5ZSU3NXuctgvbY+gpb1mHlIreK0xTFJrf1gn6oe/OOO3v17m8LLehb18IH2sKhi25y3Jnbsg++0c442hlJq9t6gaTCQm9IIpfZYf8AqBQOBgwLU9MLlv8AwYkJ4bIIJtSIagpBAWp6YCW/TsEhIPCJDsLRXK1ZwAkZWd81XezNuiwDQWgJb9OxMxEkF1D4z99fpPDVWuLwpVFi1QR2ghvQVd0Om22RHdCoJRvWEYTrzfPH8uVD1KvaE4TrTfPH8uVGnh3eb3zYs9CjM0CmelClKUkgMGajFZcOKdY/kCAxHsUQskqmTMxADgpDZAQhhl1crnvO+NbAn3pPL64cox3Dns8lj9EDDZZyHWUGzIS7jKBqgOXy7y7VDRR9q68lRI6JHXZJV0qpbplFSm1UBfSTAbE5ecaensT000SUE5Ul1EUJKWcA70ukcFrT4pi3h5AQlICQGpTgwpwowjLW4l038qNFGndYr6/j/fxcRKx8tTnOgl6nMw7HuGGylLwUzGy0ZcykDMrKK+FSnC/pEU53sekryulWqXT74unAa1Byjk+xrD5AjowEhRIGZQqrLx+KltzCOU2pPFJ5+Xl2NSVlZFudjUZXzoYEVzDePRUQ5E0GxSeRflXvjHm+xLDsHQ+ttWqxWHFDxbsjTweARKSyAA5c1JJLM5JqTSFaSWW9OwVce/K8c/K8SRyjm5Qie/QY7tF90dtP2R2+ovEk3qIKYDnvWJKr1iFKvWJKr19ES+/XuAXipTpUASDQhqMxBHqhcmeoqdThJAApTMCrN6AKc90Wu2AyAkpJLLsRdKv835841UXGbcJc9PP1Kat42kvqdONjXrD00+uLA7bRUUdVi+ZLP84VHA3EWR2xnmmnhe/3LItPQiclxYmxbYoAuRxeBQsJAUHyKHzT9QvexcbYYO20IcoUDZCjrPvYi+wFk9pO+NXDyjJOnPR6eZTWi4vHEto2UMGnZTfFCZLSr4IB612A7spo54indDpCKahSQLAu6X2X2WtshpcFyg7v0AuI/wCysi4BanpgkiooIra9NVPzz92O6QpKcwDE3BsTZ3HY+9t7ih8JVSvb8exYq8HzLJTwECFcrxJTwHfFfHYtMpJUXbMlNA5dSglNPOIjMl236Foc/YaUUPTT64bNXe0Yk/2Qyig5cxc5QyFPnGfVIaitQ03MdoexL0/JWHSsFKlJQksWJWhMxDONqVJL8WvSC4O2+/YCeZqk3tCsEHVN88fypUGF8rQOB603zx/KlRfwy+ffUWpodgFjok12RW0lizSVLLTF7aHInav6gNp5GB90EypAJAJYAJsVKLMPSHOyH4LAZA6mVMUXWprncNyRYD6yY7j6HNk87I8yrHypM/KS2cmXJSHKl9CkqWAQOtmUs1uSIhOnpgCAvDKzEkEAlnAJU2qXG47XEaOGQOjSWDmZNPYZkxz9EdsWFBNAwqe/7Y4/EpKel8t8jppZtdHb0y/goYLSSlqAVJUgM7qcDkXAq31Rf7rxPQjxYTMyh3CRUO5G217f4jJry36FhM2wt1k7fjJhj72vCZ8sN1R1k7vGTDOhHip9EH6b9Bc7huN4jgu9RAmSPFT6I7oBXVR3RG9+vYazJK71ESZl6iBOHTXVR3CC6FNdVFvFH2Qb79RcyQu9REmYK12QPQp8VFvFH2RBkp3Jt4ogvPnvPuTO4wLG/ZHLSDtbaDubbACSnci3iiIEpO5NvFERSs7p7z7gtfJgYya8oLNCHCiLWIPZnA9EWknnFXoUhKksllBRFBxzD0uO2GS5aUnKw25aCo/xbujocTFVKcasX57uZKMnCbgxyTZ3gkEUvC0y00p6InohSnojmpR3bt3Ng5GyhvvhU9NUsNdy1dnhP8VvSzVaAWUpDlvQ55DbB4fD1JIAJsGFACW31q/CNnCUXOaktF5GevNKNiyxiSl7jmIESk7h3CB6JPip7o7iSOfcrh0KLnUbVGzY9buNg3Gm4SZInSmmBtYEgEiqFBSfSlPOG+10+KnuEIlYVIUsZE3BsLEW7wY5vGcPGMXUjr/vY1UKkrqIk+x+W7soKGU5go5iUBYSTvIC1B7mm4RTT7HMOJYzOhLJYZmCFJTKQlSSRqkCUgA8DvMa68IiuonuEIRhEZS6UgB6illGlLi1Nsc5N9/Tz7GtprQerSSNi0KJFACK8qw7RhLzXDHONr/o5W6M+XoxCkjMigqkElxUVJNasOQYb4vaMlgGawbXFqfo5XCOnS4aNOOJ6syOrKUrcjIxE6slykCVLSqqsqiZjpZB8bKlbDa8bczSEsGsxA2jWSNrb7PTnHmp2ZypKZiiJaUjoyxHvRWX1SQ7FiGLsBeKMvCFJQ2FU6SFIJKlVyqV0YdKiEuopctVi58HSncpilmzWwSQoKSpLmXMWkcjMWXrvt2QzEYMFqFhZlMU722kcPXFHCT1matZQU9MBNCWNkslYLkMoAIPErtGsFuPS7xyOIjOE8W9PI6Twzb75+u2VZmikmxUKv1nHGmz/EErRiCkpLs79bn6nfnFrs9McRegjM5S3/g2CPQDEo1beEn6Sd0ERe0BPtYXT9JMGrkIVrL1/nsHmdvtBZr2tAkcBaML2VYteQSZCgmasFSSFJSwljNUqLMVZUkO+Ura0FRxO2+YW7G7mHC0S/K0eNk484zEpMpZSheGlrUBMmIMtRM3PlSCAVgiWFA7OcIwukVdIp5qhLJxQSQuYoLyqHRoLlpeVJzoUKkA1Ad7vCExHuQeVokniLR43RmIVMlgTp01L4WT0SkrWFFakK6VQY++TBNYZTagYPW5K06r26k53kTSqSmqcomS2UFAAuMx6RJJAHwW+qOm72uG56YHiO6JBdqxw2Vjgq1YTf47kF4iWFJoSDcFtv5pxjvbOYIeikkdoIyuDuch90Mfn3RWVLzSkgOSw2tsr6HEaqFdwWF6P28yirTUniWpdExhWw/PZAIUVdW3jKduwbfVESloFcqlK3lJKgd1Qw9AjpuNLEhJYXKqc2F+/wBMaYcPSh+uV9orlWnLKKHypATxJLkm5/xwhuyFrlEkEKIAuGDK5loaI6iVskY+ZBiIIxFPz+fzeCAgrHCkV8SpjnFrK5Vr2E9xMVMToTNmaYpOZRJYCoU5KSbqS5LA8ozdL4Do5YBnT1lRyplpNVkgUZ2CQxJOwEvC1IqUWpaEUsOZ6LutFbDywpa3rlVQbKhKn41PZCNDSZqEqTOmCaoLUysoQyCxQml2BvtixgevNPFI7kg/We6OXwlO1ZprT38jbXleCaLZTE6OFZvnj+XLiQILRwrN88fy5cdKpoZqep55OiPbDpKynUlqsC7pazsWyG7itQQ4NrEexjPlC5yyAClgAkZVHMp7nMS2sCKJDAQ/RVJg44eWe4zB/UI1lQkSHkcZ7DjqrTNzzJawsFSEjpGbMlRqBmFAWZL0D1i/LxCVOpIZKjY0yrspCvFUCO19sbhRFDFaKdRXLUELIZQIzImDctLh6UzBjsqKRXWpKcbF9KotH9H/AAxRF6CIY1tFRUxcui5Cm3peYkcigFWXzkgjjBjGStswg7hJmfWlz6I5L4aV7Zb+ht+a2Sb8s/3QzECmy6fpCCLW1bRSmrmE5ujUZIKQSEqRNJzCoQouUjgyjsBEXE43DAMATw6GYVHnqOYsjwuXzu2/ISWNP5Yt7/YJuVokHiLRWwc8qSvUy9GSlXSEJIHWSS2a6CD+TFqSQQDQbK/42RRUozh8zWW+w6l82F69DieOyJ6S1dkEhPKOCbWitNoNgQq1Y5K7Vggkb44bK/n8vAUtN9O5LApVapjkm1YIG1Ykc9vHjBUt+ncgL87wGG6qb7PVDWG83hWGGomp2eqGUlbfuLbMcORvALRmIS1y55Bn9LDtMEVgAk23/ntjsKk1WfCsDsGztN+7dGvhaeOafJFNeeGNuZZESDAkxJ9cds5pL8YlJpFGfpeWlWVypY8BAK19oT1eZaENOm3PQI3AhU09tUS6bsx4iBcGJDsZpHKciBnmnwQWAGxSzZCeNzYAx2E0flUVrOeaQxUzAC+VA8FO3eaEklmpztGBKmQUoBAY5jmKnKiov11PkuS4eETZCgD75LSd+ej5VuOGupR20QBspeqV82yrG080bM+UXzJAdmL8bHs9IJ4RSlpCJiiCaZQoHwncksNrl+wi0AcOrWBWAlQSkMogoYlm3qIIOxzvh2Dw4JdRClMCSknKVZlvtZgbPZuEVToWvKLzy9CyNW9lJZGkIboxPwnn/wBEuEEw3RR+F8/+iXFdXQvp6mXo6cOkk1vhm27FS/vGNYzhv9B+yM3BjXwx3yFD+QY1lQsbCq+fmJM0b/XEdIN8NgTByJmL6Qb4Lphv9cE8c8S6JmInzQwqOsPpCGdMN8RPNB5yfpCDMNlZAzuZOm8iULnIOWahLhQPWAqEKHhpJoxqHcMYOXiUuSSKqVt4kD0AQzTEpSpJyB1ApWE+NkUleXtyt2xXwc4KSli4Z0nek9U/UeLxzeNV46dL7sdGhdxi33X4svyN6dNKp7xEDFIprJ7xBpNrRwNqiOQlHp+O3Y05i/bSKayO8RwxaKa6L7xB5zSogVTWaovBSWX9dgZkDGJ8dF9/+YhOPQbTEd4+2AnTzlU16s3I0jk4okpukJDbL0ex3D1xdCEMLbeeWV9dCuUpKSSQ0Y5HjpvvEBIxqBLB6QBm3cIMTzv2xUTi8sszFdSWCpvGKX9AIbieAq9Cl4rsvz/YtWp4auKGkJi5qsoQqUggFBVlUpTZusdU5dV00qTXVY3FY6abSpY86cP6EKhuikKlykpV1mdfFSjmWfnE+iLZmH8/n/1Hcp01BWRym5zd5PMziuebzJCOQVMPeVIHojjgQr4Wcte9OYS0nslhLjgSYbjcVMSuUEAEKWyn3M5at8oWdvVG94tkmLbIXCxMkS0JyoCEp3JYDuFHghPG8d4hgfd6Ix9J47EpmNLlJKDlCVG6lHOVDrjLQCrbG20ZWJZlnFSELJJWACnKQ4s+YsXo5v2borqwCWQnpUjJQW2Bg7KrQq4HMaRfwZWqWkrSyiKhm9DluTloYUHjFkajQjppmYdHJOZ5qSFsVWFQCARrUZ0kDZlEWZE1KS2dJZCa5hWqq9t4zsbpLFomlKJKShwEKIcmjnww7DMaXytR3DjjJ4KT0AKjLGZl2UzkBJFsxIv4J4QXO+TJgtoaCtIIBbMH4OfVax7jF7Q0zMJhBcdJsL+BL3RVyAnM1WodoG7hFzQv6X9p/blxRVs45F9G9zPwo18L+yX9GVGsoRmShXCH4qh3y3+qNQxSgrmAYEiGGAYwSAxxjik/n88o4AwbEFT7Dzk/SEGTAYpNPlJ+kmDyGC1kDmdGJOlCVNUltVQVNl8CG6ZHJQOcDeVxtZTFHSqPgVbUzkN8p5Z70qMU1EnHM00Hnh6/nkQNloIKs7QnDydUUs47iQB3Ad0NyWoLRwZQwya6b6HQjK6v1JGy0LXstDEi1oFSbWhY3y30IKbiLxwPHbBpFrRxHEXhlff0IKnLISSFMdh3bH7L9kIxsv3qVLFlzEJ36qTnU581BBMWZ6CUkAirj0WhA1l4bdrqGyycv9TR1OB/RL6HO4zVb5moBEwWWOKY6SMxk6aSlRkoUkkKmbNlCnaC7ZyrklR2RH/xuTuP8P3YsaRE/V6AJNdcKLOHTR9lM3JhyNZGJxjn3pGxnIFGDuMxN3LUazl4lwmJjuhlzCnopjJJBcJSFUQcwJQ+UOQSLU3iNpHsckqALEOxqEuP4aGJRisX5FAPn0vSr7uF68CyarFJUshCFoJ1BZQACeIBclVD4uxxEJYwMFj5IUB7XJCmAzBBapDghO3qgbVAjZGlLxOHUsJ9rsc5Qfe0sCFFIL0LFnoLEG17AxuMOZpAF2JW5N7jVLWrtpvcPw8/ElQC5ICaOcwJ2OwG5yexoNyMfI0dKQcyZaARtCQDuNQIc2uW8UetUNSmAA11ch61QyFYaZcW9Cp+F/af25cVgDFnQY+F/af25UVVNC2kszOT/wBp2/yVxqkRmJthPObvkzI1TCx5ic2LUYy8Xi5uZQQkgUCTkJrmyl9wqDySTy1mhGMSopZFC47nGZtxyu0WwtfNCzTtkZqsbMCVhipTkI1C2qLk2Ll9taNEqxUwksCEs4OQuGS5BBu5IbkoRPRTtd3O1ACmaqix3+CHs0RKlzk5OsQk6zkOoMRtUWsFM9zF+FdijE+4pGImkpCqg5CTkOqSFK2XYpA4Zw9o00EsHqWrRq8tkVMPJWB74SdZLVe6gS+xwSUvuSIvmK6nYsp35g1jO0qp5klGzOZivNlh/pqRGo8Y01WadNLPlCJQ+V74vvSUj5MZqjst+f8ABtoauXRf0v3YxKSSo5TrV9AvxpBhB3bIYORtHZeGzfHnZtyk5W130OhGOFJApTamyOKLUhiZdqbN8QtNqQqWe+3YIgC1okDleDSnlHBPK8Fb/bsAXl5XjPlJJOGKTlKjMqzs9bchb7I0J04JFWd6DaeA3l4raNQVTE+LJQQTszrYkccqGc/H4GOpwMXZvyOfxcr2RrZYRJxQUpQGyx2FmfuJ/NRATMSpQZIyg3UWdjuG/iYKSn3wANlSjtqzBvkxs8eLqKEc+pV4bUcTGzZuVqKUSWASz2J2kUYRPSq8lM/g+/BK+El+cr6C4xMfjtIy8UsSpQmyMyAhwLTEjNYhWotBDk2nAkHLSycmnkGEE0bAmK8nM/h+9HdKryczuT96PKYj2b49MoTTg05CgF9aiivKEtmdTpYswIfbY7OhtMY2ZPCJ+FEuWc+uCS2VsjuWrUOHdqMLIpsbw0agnq8nM7h96OOIPk5nzR96NEiCJg42Tw0ZBxB8lN+aPtgJc5QUomVNqzao2PxjZAglQfEZPDRlScTmJTlUkgAkKDUVmYip8Uxb0Mfhf2n9uXFaZ8Or9mj6U6LWh/0v7T+3Lhm7xuCCtKxklAVLwpVnGVSClvCORVDW177o1853H0fbGYaysJ58v6CjGvBiVc2LK/in0fbEFfxT6PthqhAw5LC+k4H0fbHFfA/nthhiGEQhVxK6Ch6yfpCGpm/FMdPFPlJ+kmGQeQmdwOk+Ke6MeeGnrGU++pSpNLrl0UntQU9xOyNyKOm5TyiodeX74jzkVb5QdJ4Kiqok1oaaD+bDfXL2frYRLnAsQlTEfn0QSZ9tRVt0dKI8GqaKHDNVvT3EQ0crcY87UgoTcbby7HQg3JXFpmW1Fd0CuZbUVfdFgiltu+AmpvT0xXZdN+nYLuVzM+Kq+6ImTz1UoLk0pQCjk8n5mH5b0hUyYEKSosAHJO4ZVFT8gH7I00YxlUUWt59uxVVbUG0Z+HSuYgzApUtKgSMiR0ixVipagcgNwlIo940EyUy5JQhJSAk7DtBJJJLkuSSTV6wrRstsIgEN73bcFOw7AQIuY2wGwqr6SPS0d75YwvY5UIuUld5iEzX2EOBTLbhCcLpHWICCoqVQg3oAPt5E8RD5pLMGc6o7aei/ZF5CGAAoBQfVGHgIq8qjW9TXxTdlFMp4bF55kujMpQ32Qdttuz7YtTdOYdCilU+SlQLEGagEHaCCpwYFXwsr5X0DFxWGQalKSeKQY2VLYhaX6cyrhdO4ebMKJeIlLWA5SiYlSm3sC5EZ+kvZGZU1UsIdhQVzHqazAUQ6il96TyjXl4OWlWZMtAUbkJAJ7QHjP0lo2epRVKnFCSZRIJWzIUsrAYsjMCkFr5SDeK3a+RY7ciniPZb0al50UQhCmBBWSvLZJYsHZ22b6R072aITeVNso2SHCUhT1VtBtcbYboXRmIlrCps7MgJWMmZa2KpgUk5ldZkDK5D95jc74AAMLikzEBaS4I7t4PEGhG8Q0JeFCDTEIZuJW09Tg/Bosknwp24FouaEL9Ka/CbQQepL2GsVZvwy/MR9KdFrQn6X9p/blxd/8Irj+tmek+94MfGT6JMwxrmMdHVwfMfyJkazwIlXNhGByxyoF4cJ0TSBIiINyAzRQecPWIOEzz1fOHrhkHkKtQ2hOMl5pa0i6kEDtBEGIgiEeZZF2dzLwc5KpctQsZSObhwRzBoeMWmFaRRTIyzJyAdgnJHnlQmJ5FSM3NRMWgxG2ojh8ZT+bFbayOlDVpef0eY1VdmyFzRW2yJHLZvhczZQ2jGld6b9O5YBOUwUWsk7YzcLhJk1akT8oEspzBLnOCAoAWyJLaydZVGdr25k1LKUs5ZcuqjdyK5fVzcC8O0VKUElawy5is6h4rsEp+SgJT2HfHY4OgksUlrp5HN4qeKSgnlzLc9VOZA7yImbLChXfQi4MBOPV84ehz9UMzR1GsrGZaipeHYgk5iLUAA4ty4w94HNEPCxioq0VYZtvNgqV77K5q+iYOfiZ4UQmSkjYTNYnsyFu+EKV79K+V9ExpiZFFXU00ZJLNX32KGExeIVMImSEoQ1FiaFkndlyg9sec0qlftucUYjoioJQHSrKC2HJAU2UkBixJpMUwGsT7ALjLn4LDTJhzpQpaixBUXcCUbPQt0VRXq8IRZDykpO6VvX+TMwmFXNUVSsdnISDRWcJKsl0dXKyVMPjcK0Zuk1JSFe3CnMMxdEwkAqKEPmS5IyqSygD4TEsD6TCaKkSiFSkhBZqKUzOQHBUxqT2k7YTP0NhVKZUuXnbkpiTuqxJPCpG2GEM3Ay588Z8PjCUBSxrJq/giqagAgNvc3pHpcAlYQBMIUurkWqSQByBA7Ip6N6BGaXJKRlOskGxoGqdjBLbGakXpc4bx3xGQqzle/K8xH0psWdCfpf2n9uXFaaffleYj1zYtaF/S/tP6JcWP8AQiuP62ZoojBnikd8lbelo1jFOXhRMkS0lxqIIILFJABCgd4MB0E9NpqFedLIP8KwPRAV0VtNMvGAaKf+p3yO5Y+uBIxO+QOxZ/qEHF2BfsXiIhoolGJ8pJH/AI1n+7EHCTjfEEeZLQPpZomLsC/Yszx1fOHriZqgkOogDeSw7zGXjtHtlzLnzHUA3SFI7peUQjGycPh8qlykurarKopDpBJVMOwqSKHbDPFZATbbyL501J8Fec7pYVM+gDA+6C1dSRMPFeWUP4jm/hjI0npOWtsk7KQkpSBLUpQU4qkOkBQ47DxqjDaQyLUJuLXqZwQUHKTmXLSoHwgCAaAAnLvLq79RsLfMdpadiUz5ZzSpXSpEoMDMI98RtUEh2WT1TaNPBSsqACVFnDkgmhIqwA9EZKNGpxUtaU4grWFJJmFKiZbBWUJBI3qBq/axifcbGISQTJnZneYxE1rOEq96CuIbkTWMlei6it9TXTlGLUm+Vnf+u1jX9sIDDMPnCF4ifTN1EAOVqokDeHv6vVEaOkTpctMuXKCQkVXOmBaidpIQ+cmp6wFYeNFuoLmqM1YqHDJSd6UCgPEurjFVPgYppvP07Aq8VJtqC+pUwEha1hZdMgDUlqGstTv0q3qNpCTzLFgNV441gJqsoJOwPdrcfrjpxVskY9AZnWT2n0N9cNjLTpUHWyGjDZQqIZ+78vGo0Wyi46ixknockxzxLRzQg4g/CyvlfRMHM0XmUVdNODmyVgAchlpAT5CiUqQoJKXunMC4Y2UPXwjgZ/jyv9pX4sVSg2yyLVrMLB6L6Nal9LOXm8Fa8yQ20Br8Yw/ZLJl9IpS5UxRJkgZFGuZUxLkZCEME1O3LLswjZef48r/bV+LE553jyv8AbV+LC+GxlOKPL6C0RKnJyiWtKVAvrhTHOUAD3kMkutiCwyEgAgKhOkZ8pUwTFSZudXRrICwA5cZQTLeY2RO26vBYmPXZ53jyv9tX4kcZk7xpZ+Qr8SDgkHxImNo3RMrGI6ZXSp98JCAsFAIUpZY5ASCtajtYuxaLqfYdhwAE5ksUmhFSjqvq1/8Ae+LMvETiHeVctqr2fLgxNn7DK+av78R05AVSITETVAklkIqdtZlS0XtCBhN/af0S4oS5K86lLKSSEgBIIACc28kmp9EX9C2mftD9FENJWiCDvO4adDpAAC5oADDXsBaAGjBmI6SbRvD58I6OimLZe0g/coeUm/P/AMRw0UPKTfnf4iI6FcmSyOOiR5Sb84fZEe5I8pN+cPux0dAxMNkCdEjyk35w+7Ar0Kks65hazlJbiHTQx0dAxMmFAD2PoHhLozdSjO3gUZy26Jmex9CgylLIO/Ied0R0dBUmSyGJ0MBaZMHLJy8TdSO9yv1s3vR9yOjoOJksiDor9bN/g+5AL0V+tm96Pw46OiYmK0gDov8AWzf+P8OO9y/1s3vR+HER0HEwWRw0OPKzf+PZ/wCOJ9yv1s3/AI/w46Og4nbUGFX0JTov9bN/4/w4k6K/Wzf+P8OOjobEw2RCdF/rZv8Ax/hxI0Z+tmfwfciI6JdiWQR0b+sX/B9yBOij5WZ3S/w46Og3ZLIg6LPlZndL+5He5R8tM7pf4cRHQU2SyBl6IIDCbMYBhSXs+RDPco+Wmd0r8OOjomJ9RlCNtCToxXlpnzZX4cWsDhOjSRmKiS5JAckt4oAsBsjo6Fu2RpLQ/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05200"/>
            <a:ext cx="228974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52890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1498, da Gama extended Dias’ route and reached India, opening an immensely profitable trade route</a:t>
            </a:r>
            <a:endParaRPr lang="en-US" dirty="0"/>
          </a:p>
        </p:txBody>
      </p:sp>
      <p:sp>
        <p:nvSpPr>
          <p:cNvPr id="3" name="Title 2"/>
          <p:cNvSpPr>
            <a:spLocks noGrp="1"/>
          </p:cNvSpPr>
          <p:nvPr>
            <p:ph type="title"/>
          </p:nvPr>
        </p:nvSpPr>
        <p:spPr/>
        <p:txBody>
          <a:bodyPr/>
          <a:lstStyle/>
          <a:p>
            <a:r>
              <a:rPr lang="en-US" dirty="0" smtClean="0"/>
              <a:t>Vasco da Gama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124200"/>
            <a:ext cx="388369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05840" y="3200400"/>
            <a:ext cx="3200400" cy="923330"/>
          </a:xfrm>
          <a:prstGeom prst="rect">
            <a:avLst/>
          </a:prstGeom>
          <a:noFill/>
        </p:spPr>
        <p:txBody>
          <a:bodyPr wrap="square" rtlCol="0">
            <a:spAutoFit/>
          </a:bodyPr>
          <a:lstStyle/>
          <a:p>
            <a:r>
              <a:rPr lang="en-US" dirty="0" smtClean="0"/>
              <a:t>The Portuguese dominated the trade routes around Africa</a:t>
            </a:r>
            <a:endParaRPr lang="en-US" dirty="0"/>
          </a:p>
        </p:txBody>
      </p:sp>
    </p:spTree>
    <p:extLst>
      <p:ext uri="{BB962C8B-B14F-4D97-AF65-F5344CB8AC3E}">
        <p14:creationId xmlns:p14="http://schemas.microsoft.com/office/powerpoint/2010/main" val="396174250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…Westward across the Atlantic</a:t>
            </a:r>
          </a:p>
          <a:p>
            <a:pPr lvl="1"/>
            <a:r>
              <a:rPr lang="en-US" dirty="0" smtClean="0"/>
              <a:t>Earlier, a group of islands had been discovered</a:t>
            </a:r>
            <a:endParaRPr lang="en-US" dirty="0"/>
          </a:p>
        </p:txBody>
      </p:sp>
      <p:sp>
        <p:nvSpPr>
          <p:cNvPr id="3" name="Title 2"/>
          <p:cNvSpPr>
            <a:spLocks noGrp="1"/>
          </p:cNvSpPr>
          <p:nvPr>
            <p:ph type="title"/>
          </p:nvPr>
        </p:nvSpPr>
        <p:spPr/>
        <p:txBody>
          <a:bodyPr/>
          <a:lstStyle/>
          <a:p>
            <a:r>
              <a:rPr lang="en-US" dirty="0" smtClean="0"/>
              <a:t>So the Spanish looked…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00400"/>
            <a:ext cx="5833110" cy="3458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35812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a:t>
            </a:r>
            <a:r>
              <a:rPr lang="en-US" dirty="0"/>
              <a:t>S</a:t>
            </a:r>
            <a:r>
              <a:rPr lang="en-US" dirty="0" smtClean="0"/>
              <a:t>panish were looking for a western route to China</a:t>
            </a:r>
          </a:p>
          <a:p>
            <a:pPr lvl="1"/>
            <a:r>
              <a:rPr lang="en-US" dirty="0" smtClean="0"/>
              <a:t>Marco Polo (Venetian) wrote extensively about his travels to China in the 1200s</a:t>
            </a:r>
          </a:p>
          <a:p>
            <a:pPr lvl="1"/>
            <a:r>
              <a:rPr lang="en-US" dirty="0" smtClean="0"/>
              <a:t>Knew the world was round, but feared large expanses of open seas and were uncertain of what lay beyond the islands</a:t>
            </a:r>
            <a:endParaRPr lang="en-US" dirty="0"/>
          </a:p>
        </p:txBody>
      </p:sp>
      <p:sp>
        <p:nvSpPr>
          <p:cNvPr id="3" name="Title 2"/>
          <p:cNvSpPr>
            <a:spLocks noGrp="1"/>
          </p:cNvSpPr>
          <p:nvPr>
            <p:ph type="title"/>
          </p:nvPr>
        </p:nvSpPr>
        <p:spPr/>
        <p:txBody>
          <a:bodyPr/>
          <a:lstStyle/>
          <a:p>
            <a:r>
              <a:rPr lang="en-US" dirty="0" smtClean="0"/>
              <a:t>China</a:t>
            </a:r>
            <a:endParaRPr lang="en-US" dirty="0"/>
          </a:p>
        </p:txBody>
      </p:sp>
    </p:spTree>
    <p:extLst>
      <p:ext uri="{BB962C8B-B14F-4D97-AF65-F5344CB8AC3E}">
        <p14:creationId xmlns:p14="http://schemas.microsoft.com/office/powerpoint/2010/main" val="4234118704"/>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261</TotalTime>
  <Words>528</Words>
  <Application>Microsoft Office PowerPoint</Application>
  <PresentationFormat>On-screen Show (4:3)</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Hardcover</vt:lpstr>
      <vt:lpstr>Unit 1, Chapter 1</vt:lpstr>
      <vt:lpstr>Objectives</vt:lpstr>
      <vt:lpstr>Terms and People</vt:lpstr>
      <vt:lpstr>Why It Matters</vt:lpstr>
      <vt:lpstr>Spain looks to the West</vt:lpstr>
      <vt:lpstr>Bartolomeu Dias</vt:lpstr>
      <vt:lpstr>Vasco da Gama</vt:lpstr>
      <vt:lpstr>So the Spanish looked…</vt:lpstr>
      <vt:lpstr>China</vt:lpstr>
      <vt:lpstr>The Voyages of Columbus</vt:lpstr>
      <vt:lpstr>Columbus sets sail</vt:lpstr>
      <vt:lpstr>They provided</vt:lpstr>
      <vt:lpstr>On his 1st trip, </vt:lpstr>
      <vt:lpstr>Colonization</vt:lpstr>
      <vt:lpstr>Conquistadors</vt:lpstr>
      <vt:lpstr>The Columbian Exchange</vt:lpstr>
      <vt:lpstr>For more information…</vt:lpstr>
      <vt:lpstr>Early Colonies in the Americas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Chapter 1</dc:title>
  <dc:creator>Mary</dc:creator>
  <cp:lastModifiedBy>Peterburs, Mary G. </cp:lastModifiedBy>
  <cp:revision>22</cp:revision>
  <dcterms:created xsi:type="dcterms:W3CDTF">2014-08-27T02:58:00Z</dcterms:created>
  <dcterms:modified xsi:type="dcterms:W3CDTF">2015-08-27T18:46:15Z</dcterms:modified>
</cp:coreProperties>
</file>