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9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67" r:id="rId17"/>
    <p:sldId id="272" r:id="rId18"/>
    <p:sldId id="276" r:id="rId19"/>
    <p:sldId id="277" r:id="rId20"/>
    <p:sldId id="278" r:id="rId21"/>
    <p:sldId id="279" r:id="rId22"/>
    <p:sldId id="274" r:id="rId23"/>
    <p:sldId id="287" r:id="rId24"/>
    <p:sldId id="273" r:id="rId25"/>
    <p:sldId id="288" r:id="rId26"/>
    <p:sldId id="275" r:id="rId27"/>
    <p:sldId id="280" r:id="rId28"/>
    <p:sldId id="281" r:id="rId29"/>
    <p:sldId id="282" r:id="rId30"/>
    <p:sldId id="283" r:id="rId31"/>
    <p:sldId id="285" r:id="rId32"/>
    <p:sldId id="286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3484-370C-4B82-BF8D-1BDC6A67D52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AB49-37E6-40D3-B9F4-37F0996D7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E4CA3B-5DBA-40CA-8E2E-57639DC59C34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F6D0-963D-4FF0-8E9E-FEE0880DB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8E59-0CED-45C3-BFF8-6F8E49FE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527F85-F5E2-48F5-BF05-61F2645B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BC0530-CB7A-4378-A573-DC4502260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bO7FQsCcbD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9761"/>
          </a:xfrm>
        </p:spPr>
        <p:txBody>
          <a:bodyPr/>
          <a:lstStyle/>
          <a:p>
            <a:pPr algn="l"/>
            <a:r>
              <a:rPr lang="en-US" dirty="0" smtClean="0"/>
              <a:t>Unit 3, Chapter 5, Sec.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 Confederation of States</a:t>
            </a:r>
            <a:endParaRPr lang="en-US" dirty="0"/>
          </a:p>
        </p:txBody>
      </p:sp>
      <p:pic>
        <p:nvPicPr>
          <p:cNvPr id="1026" name="Picture 2" descr="https://kinvalley.com/wp-content/uploads/US-Constit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89" y="152400"/>
            <a:ext cx="39014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Forming a United Republic of 13 States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Continental Congress gathered to design a plan for a new government in 1776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Americans needed a central government to fight against Britain</a:t>
            </a:r>
          </a:p>
          <a:p>
            <a:pPr marL="393192" lvl="1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Articles of Confederation was adopted 1777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Lead by John Dickinson of Pennsylvania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Reflected Declaration of Independence and rejected a strong centralized Government </a:t>
            </a:r>
          </a:p>
        </p:txBody>
      </p:sp>
    </p:spTree>
    <p:extLst>
      <p:ext uri="{BB962C8B-B14F-4D97-AF65-F5344CB8AC3E}">
        <p14:creationId xmlns:p14="http://schemas.microsoft.com/office/powerpoint/2010/main" val="5179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Articles of Confederation</a:t>
            </a:r>
            <a:br>
              <a:rPr lang="en-US" altLang="en-US" dirty="0" smtClean="0"/>
            </a:br>
            <a:r>
              <a:rPr lang="en-US" altLang="en-US" dirty="0" smtClean="0"/>
              <a:t>Powers and Limitations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lvl="1" algn="ctr" eaLnBrk="1" hangingPunct="1">
              <a:buFontTx/>
              <a:buNone/>
            </a:pPr>
            <a:r>
              <a:rPr lang="en-US" altLang="en-US" u="sng" dirty="0" smtClean="0"/>
              <a:t>Could:</a:t>
            </a:r>
          </a:p>
          <a:p>
            <a:pPr lvl="1" algn="ctr" eaLnBrk="1" hangingPunct="1">
              <a:buFontTx/>
              <a:buNone/>
            </a:pPr>
            <a:endParaRPr lang="en-US" altLang="en-US" u="sng" dirty="0" smtClean="0"/>
          </a:p>
          <a:p>
            <a:pPr lvl="1" eaLnBrk="1" hangingPunct="1"/>
            <a:r>
              <a:rPr lang="en-US" altLang="en-US" dirty="0" smtClean="0"/>
              <a:t>Conduct foreign affairs</a:t>
            </a:r>
          </a:p>
          <a:p>
            <a:pPr lvl="1" eaLnBrk="1" hangingPunct="1"/>
            <a:r>
              <a:rPr lang="en-US" altLang="en-US" dirty="0" smtClean="0"/>
              <a:t>Maintain armed forces</a:t>
            </a:r>
          </a:p>
          <a:p>
            <a:pPr lvl="1" eaLnBrk="1" hangingPunct="1"/>
            <a:r>
              <a:rPr lang="en-US" altLang="en-US" dirty="0" smtClean="0"/>
              <a:t>Borrow money</a:t>
            </a:r>
          </a:p>
          <a:p>
            <a:pPr lvl="1" eaLnBrk="1" hangingPunct="1"/>
            <a:r>
              <a:rPr lang="en-US" altLang="en-US" dirty="0" smtClean="0"/>
              <a:t>Issue currency</a:t>
            </a:r>
          </a:p>
          <a:p>
            <a:pPr lvl="1" algn="ctr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1242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u="sng" dirty="0" smtClean="0"/>
              <a:t>Could not</a:t>
            </a:r>
            <a:r>
              <a:rPr lang="en-US" altLang="en-US" sz="2400" dirty="0" smtClean="0"/>
              <a:t>:</a:t>
            </a:r>
          </a:p>
          <a:p>
            <a:pPr algn="ctr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/>
            <a:r>
              <a:rPr lang="en-US" altLang="en-US" dirty="0" smtClean="0"/>
              <a:t>Regulate trade</a:t>
            </a:r>
          </a:p>
          <a:p>
            <a:pPr lvl="1" eaLnBrk="1" hangingPunct="1"/>
            <a:r>
              <a:rPr lang="en-US" altLang="en-US" dirty="0" smtClean="0"/>
              <a:t>Force citizens to join the army</a:t>
            </a:r>
          </a:p>
          <a:p>
            <a:pPr lvl="1" eaLnBrk="1" hangingPunct="1"/>
            <a:r>
              <a:rPr lang="en-US" altLang="en-US" dirty="0" smtClean="0"/>
              <a:t>Impose taxes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*If congress needed money or troops they had to ask the states but the states did not have to give them </a:t>
            </a:r>
            <a:r>
              <a:rPr lang="en-US" altLang="en-US" sz="2400" dirty="0" smtClean="0"/>
              <a:t>anything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90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8"/>
          <p:cNvSpPr txBox="1">
            <a:spLocks noChangeArrowheads="1"/>
          </p:cNvSpPr>
          <p:nvPr/>
        </p:nvSpPr>
        <p:spPr bwMode="auto">
          <a:xfrm>
            <a:off x="838200" y="914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 the Articles</a:t>
            </a:r>
          </a:p>
        </p:txBody>
      </p:sp>
      <p:sp>
        <p:nvSpPr>
          <p:cNvPr id="1434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There was no president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Only a Congress with delegates selected by state legislatures not voters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Each state had one vote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Changing the Articles: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To pass a law at least 9 states had to vote “yes” for the suggested law.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To change the articles all 13 states had to vote “yes” for the change.</a:t>
            </a:r>
          </a:p>
        </p:txBody>
      </p:sp>
    </p:spTree>
    <p:extLst>
      <p:ext uri="{BB962C8B-B14F-4D97-AF65-F5344CB8AC3E}">
        <p14:creationId xmlns:p14="http://schemas.microsoft.com/office/powerpoint/2010/main" val="32047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Ordinances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Northwest Territory</a:t>
            </a:r>
          </a:p>
          <a:p>
            <a:pPr lvl="1"/>
            <a:r>
              <a:rPr lang="en-US" dirty="0" smtClean="0"/>
              <a:t>Land north of the Ohio River and west of Pennsylvania to the Mississippi River</a:t>
            </a:r>
            <a:endParaRPr lang="en-US" dirty="0"/>
          </a:p>
        </p:txBody>
      </p:sp>
      <p:pic>
        <p:nvPicPr>
          <p:cNvPr id="6" name="Picture 2" descr="http://upload.wikimedia.org/wikipedia/commons/9/9e/Northwest-territory-usa-17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724400" cy="3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1784, hundreds of settlers had already moved west of the Ohio River</a:t>
            </a:r>
          </a:p>
          <a:p>
            <a:pPr lvl="1"/>
            <a:r>
              <a:rPr lang="en-US" dirty="0" smtClean="0"/>
              <a:t>Provoked war with the Native Americans</a:t>
            </a:r>
          </a:p>
          <a:p>
            <a:pPr lvl="2"/>
            <a:r>
              <a:rPr lang="en-US" dirty="0" smtClean="0"/>
              <a:t>Feds couldn’t afford to fund war with the Natives</a:t>
            </a:r>
          </a:p>
          <a:p>
            <a:pPr lvl="2"/>
            <a:r>
              <a:rPr lang="en-US" dirty="0" smtClean="0"/>
              <a:t>Fear the territories would secede</a:t>
            </a:r>
          </a:p>
          <a:p>
            <a:pPr lvl="4"/>
            <a:r>
              <a:rPr lang="en-US" dirty="0" smtClean="0"/>
              <a:t>Form their own states and</a:t>
            </a:r>
          </a:p>
          <a:p>
            <a:pPr lvl="4"/>
            <a:r>
              <a:rPr lang="en-US" dirty="0" smtClean="0"/>
              <a:t>Turn to the British or </a:t>
            </a:r>
            <a:r>
              <a:rPr lang="en-US" dirty="0"/>
              <a:t>S</a:t>
            </a:r>
            <a:r>
              <a:rPr lang="en-US" dirty="0" smtClean="0"/>
              <a:t>panish for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Unregulated Settlement</a:t>
            </a:r>
            <a:endParaRPr lang="en-US" dirty="0"/>
          </a:p>
        </p:txBody>
      </p:sp>
      <p:pic>
        <p:nvPicPr>
          <p:cNvPr id="2050" name="Picture 2" descr="http://www.ohiohistorycentral.org/images/8/89/Ohio_Sesquicentennial_ParadeSesquicentennial_of_the_Northwest_Territory_Pa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49660"/>
            <a:ext cx="3856608" cy="25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the Northwest Territory</a:t>
            </a:r>
          </a:p>
          <a:p>
            <a:pPr lvl="1"/>
            <a:r>
              <a:rPr lang="en-US" dirty="0" smtClean="0"/>
              <a:t>1 mile grid, north to south and east to west</a:t>
            </a:r>
          </a:p>
          <a:p>
            <a:pPr lvl="1"/>
            <a:r>
              <a:rPr lang="en-US" dirty="0" smtClean="0"/>
              <a:t>Townships each 6 square miles</a:t>
            </a:r>
          </a:p>
          <a:p>
            <a:pPr lvl="1"/>
            <a:r>
              <a:rPr lang="en-US" dirty="0" smtClean="0"/>
              <a:t>Townships subdivided into 36 “sections” of 1 square mile each (640 acres)</a:t>
            </a:r>
          </a:p>
          <a:p>
            <a:pPr lvl="1"/>
            <a:r>
              <a:rPr lang="en-US" dirty="0" smtClean="0"/>
              <a:t>Sections sold for $1/acre or $640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Ordinance of 1785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199"/>
            <a:ext cx="2286000" cy="37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Land Policies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Articles did not have provisions on how to add a new state</a:t>
            </a:r>
          </a:p>
          <a:p>
            <a:pPr eaLnBrk="1" hangingPunct="1"/>
            <a:r>
              <a:rPr lang="en-US" altLang="en-US" dirty="0" smtClean="0"/>
              <a:t>Northwest Ordinance of 1787</a:t>
            </a:r>
          </a:p>
          <a:p>
            <a:pPr lvl="1" eaLnBrk="1" hangingPunct="1"/>
            <a:r>
              <a:rPr lang="en-US" altLang="en-US" dirty="0" smtClean="0"/>
              <a:t>Established a territorial government w/governor</a:t>
            </a:r>
          </a:p>
          <a:p>
            <a:pPr lvl="1" eaLnBrk="1" hangingPunct="1"/>
            <a:r>
              <a:rPr lang="en-US" altLang="en-US" dirty="0" smtClean="0"/>
              <a:t>When the districts had a high enough population (60,000 people) they could </a:t>
            </a:r>
            <a:r>
              <a:rPr lang="en-US" altLang="en-US" u="sng" dirty="0" smtClean="0">
                <a:solidFill>
                  <a:srgbClr val="0066FF"/>
                </a:solidFill>
              </a:rPr>
              <a:t>petition</a:t>
            </a:r>
            <a:r>
              <a:rPr lang="en-US" altLang="en-US" dirty="0" smtClean="0"/>
              <a:t> for statehood</a:t>
            </a:r>
          </a:p>
          <a:p>
            <a:pPr lvl="1" eaLnBrk="1" hangingPunct="1"/>
            <a:r>
              <a:rPr lang="en-US" altLang="en-US" dirty="0" smtClean="0"/>
              <a:t>Barred slavery from the territory</a:t>
            </a:r>
          </a:p>
          <a:p>
            <a:pPr lvl="1" eaLnBrk="1" hangingPunct="1"/>
            <a:r>
              <a:rPr lang="en-US" altLang="en-US" dirty="0" smtClean="0"/>
              <a:t>Ohio, Indiana, Illinois, Michigan, Wisconsin, and Minnesota entered the Union as free states</a:t>
            </a:r>
          </a:p>
          <a:p>
            <a:pPr lvl="1" eaLnBrk="1" hangingPunct="1"/>
            <a:r>
              <a:rPr lang="en-US" altLang="en-US" dirty="0" smtClean="0"/>
              <a:t>Provided many freedoms for settlers, but ultimately at the expense of Native American peoples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Government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Financial Trouble </a:t>
            </a:r>
          </a:p>
          <a:p>
            <a:pPr algn="ctr" eaLnBrk="1" hangingPunct="1"/>
            <a:r>
              <a:rPr lang="en-US" altLang="en-US" smtClean="0"/>
              <a:t>International Trouble</a:t>
            </a:r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8436" name="Picture 4" descr="MCj03266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Cj0424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MCj040465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4033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MCFL00212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1600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Economic Despair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the War the Country had a large debt</a:t>
            </a:r>
          </a:p>
          <a:p>
            <a:pPr lvl="1" eaLnBrk="1" hangingPunct="1"/>
            <a:r>
              <a:rPr lang="en-US" altLang="en-US" smtClean="0"/>
              <a:t>Congress could not tax to pay the debt</a:t>
            </a:r>
          </a:p>
          <a:p>
            <a:pPr eaLnBrk="1" hangingPunct="1"/>
            <a:r>
              <a:rPr lang="en-US" altLang="en-US" smtClean="0"/>
              <a:t>Paper money	</a:t>
            </a:r>
          </a:p>
          <a:p>
            <a:pPr lvl="1" eaLnBrk="1" hangingPunct="1"/>
            <a:r>
              <a:rPr lang="en-US" altLang="en-US" smtClean="0"/>
              <a:t>Was not backed by silver or gold which made it worthless</a:t>
            </a:r>
          </a:p>
          <a:p>
            <a:pPr lvl="1" eaLnBrk="1" hangingPunct="1"/>
            <a:r>
              <a:rPr lang="en-US" altLang="en-US" smtClean="0"/>
              <a:t>The price of food and other goods skyrocketed</a:t>
            </a:r>
          </a:p>
          <a:p>
            <a:pPr lvl="1" eaLnBrk="1" hangingPunct="1"/>
            <a:r>
              <a:rPr lang="en-US" altLang="en-US" smtClean="0"/>
              <a:t>Food riots broke out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 Depression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Plantations were damaged during the war</a:t>
            </a:r>
          </a:p>
          <a:p>
            <a:pPr lvl="1" eaLnBrk="1" hangingPunct="1"/>
            <a:r>
              <a:rPr lang="en-US" altLang="en-US" smtClean="0"/>
              <a:t>Rice sales dropped</a:t>
            </a:r>
          </a:p>
          <a:p>
            <a:pPr eaLnBrk="1" hangingPunct="1"/>
            <a:r>
              <a:rPr lang="en-US" altLang="en-US" smtClean="0"/>
              <a:t>Trade was slow because the British closed off trade with West Indies</a:t>
            </a:r>
          </a:p>
          <a:p>
            <a:pPr eaLnBrk="1" hangingPunct="1"/>
            <a:r>
              <a:rPr lang="en-US" altLang="en-US" smtClean="0"/>
              <a:t>Farmers could not pay taxes so their lands were seized by state officials</a:t>
            </a:r>
          </a:p>
        </p:txBody>
      </p:sp>
    </p:spTree>
    <p:extLst>
      <p:ext uri="{BB962C8B-B14F-4D97-AF65-F5344CB8AC3E}">
        <p14:creationId xmlns:p14="http://schemas.microsoft.com/office/powerpoint/2010/main" val="716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Background—Roots of Government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Magna </a:t>
            </a:r>
            <a:r>
              <a:rPr lang="en-US" altLang="en-US" sz="2800" dirty="0" err="1" smtClean="0"/>
              <a:t>Carta</a:t>
            </a:r>
            <a:r>
              <a:rPr lang="en-US" altLang="en-US" sz="2800" dirty="0" smtClean="0"/>
              <a:t> (1215) </a:t>
            </a:r>
            <a:r>
              <a:rPr lang="en-US" sz="2400" dirty="0" smtClean="0"/>
              <a:t>was </a:t>
            </a:r>
            <a:r>
              <a:rPr lang="en-US" sz="2400" dirty="0"/>
              <a:t>the first document forced onto </a:t>
            </a:r>
            <a:r>
              <a:rPr lang="en-US" sz="24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King of England</a:t>
            </a:r>
            <a:r>
              <a:rPr lang="en-US" sz="2400" dirty="0"/>
              <a:t> by a group of his </a:t>
            </a:r>
            <a:r>
              <a:rPr lang="en-US" sz="2400" dirty="0" smtClean="0"/>
              <a:t>subjects in </a:t>
            </a:r>
            <a:r>
              <a:rPr lang="en-US" sz="2400" dirty="0"/>
              <a:t>an attempt to limit his powers by law and protect their privileges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The King was no longer able to tax without the permission of nobles</a:t>
            </a:r>
          </a:p>
          <a:p>
            <a:pPr lvl="2"/>
            <a:r>
              <a:rPr lang="en-US" altLang="en-US" dirty="0" smtClean="0"/>
              <a:t>a.  This group of nobles evolved into a governing body called Parliament</a:t>
            </a:r>
          </a:p>
          <a:p>
            <a:pPr lvl="4"/>
            <a:r>
              <a:rPr lang="en-US" altLang="en-US" dirty="0" smtClean="0"/>
              <a:t>Parliament became a bicameral government</a:t>
            </a:r>
          </a:p>
          <a:p>
            <a:pPr lvl="5"/>
            <a:r>
              <a:rPr lang="en-US" altLang="en-US" dirty="0" smtClean="0"/>
              <a:t>House of Lords- Nobles who inherited their seat</a:t>
            </a:r>
          </a:p>
          <a:p>
            <a:pPr lvl="5"/>
            <a:r>
              <a:rPr lang="en-US" altLang="en-US" dirty="0" smtClean="0"/>
              <a:t>House of Commons- Members elected by commoners</a:t>
            </a:r>
          </a:p>
        </p:txBody>
      </p:sp>
    </p:spTree>
    <p:extLst>
      <p:ext uri="{BB962C8B-B14F-4D97-AF65-F5344CB8AC3E}">
        <p14:creationId xmlns:p14="http://schemas.microsoft.com/office/powerpoint/2010/main" val="10527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Debt </a:t>
            </a:r>
            <a:r>
              <a:rPr lang="en-US" altLang="en-US" smtClean="0">
                <a:sym typeface="Wingdings" pitchFamily="2" charset="2"/>
              </a:rPr>
              <a:t> Rebellion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Farmers were in debt because they could not sell goods or pay taxes.</a:t>
            </a:r>
          </a:p>
          <a:p>
            <a:pPr eaLnBrk="1" hangingPunct="1"/>
            <a:r>
              <a:rPr lang="en-US" altLang="en-US" sz="2800" dirty="0" smtClean="0"/>
              <a:t>State officials seized their land to pay taxes</a:t>
            </a:r>
          </a:p>
          <a:p>
            <a:pPr eaLnBrk="1" hangingPunct="1"/>
            <a:r>
              <a:rPr lang="en-US" altLang="en-US" sz="2800" dirty="0" smtClean="0"/>
              <a:t>Daniel Shays led farmers in rebellion to shut down courts</a:t>
            </a:r>
          </a:p>
          <a:p>
            <a:pPr eaLnBrk="1" hangingPunct="1"/>
            <a:r>
              <a:rPr lang="en-US" altLang="en-US" sz="2800" dirty="0" smtClean="0"/>
              <a:t>No court, no land seizure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4580" name="Picture 9" descr="asset_upload_file867_119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2827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Shay’s Rebellion 1787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Daniel Shays led 1000 farmers toward federal arsenal for weapons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State militia was called out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4 farmers were killed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Rebellion ended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People feared more rebellions would happen</a:t>
            </a:r>
          </a:p>
        </p:txBody>
      </p:sp>
    </p:spTree>
    <p:extLst>
      <p:ext uri="{BB962C8B-B14F-4D97-AF65-F5344CB8AC3E}">
        <p14:creationId xmlns:p14="http://schemas.microsoft.com/office/powerpoint/2010/main" val="41247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Foreign Diplomacy--NO </a:t>
            </a:r>
            <a:br>
              <a:rPr lang="en-US" altLang="en-US" dirty="0" smtClean="0"/>
            </a:br>
            <a:r>
              <a:rPr lang="en-US" altLang="en-US" dirty="0" smtClean="0"/>
              <a:t>R-E-S-P-E-C-T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Even though the Americans won the Revolution, Spain and Great Britain did not respect their independence.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286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124200" y="2895600"/>
            <a:ext cx="5105400" cy="3276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They thought </a:t>
            </a:r>
            <a:r>
              <a:rPr lang="en-US" altLang="en-US" sz="1800" dirty="0"/>
              <a:t>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new American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government was weak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and ineffective</a:t>
            </a:r>
          </a:p>
        </p:txBody>
      </p:sp>
      <p:pic>
        <p:nvPicPr>
          <p:cNvPr id="6153" name="MSj01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80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“During the mid-1780s, the Spanish and British did not take the new United States seriously. To them, the republican Confederation seemed weak to the point of anarchy or lawlessness.”                 (pg. 139)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Foreign Diplomacy cont.</a:t>
            </a:r>
            <a:endParaRPr lang="en-US" dirty="0"/>
          </a:p>
        </p:txBody>
      </p:sp>
      <p:pic>
        <p:nvPicPr>
          <p:cNvPr id="1028" name="Picture 4" descr="http://upload.wikimedia.org/wikipedia/commons/a/ab/Baltimore_Riot_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92" y="3733800"/>
            <a:ext cx="407790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Foreign Diplomacy cont.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indent="0" eaLnBrk="1" hangingPunct="1">
              <a:buNone/>
            </a:pPr>
            <a:r>
              <a:rPr lang="en-US" altLang="en-US" sz="2800" b="1" dirty="0" smtClean="0"/>
              <a:t>Problems with Spain</a:t>
            </a:r>
          </a:p>
          <a:p>
            <a:pPr eaLnBrk="1" hangingPunct="1"/>
            <a:r>
              <a:rPr lang="en-US" altLang="en-US" sz="1800" dirty="0" smtClean="0"/>
              <a:t>Land that Spain was granted Treaty of Paris 1783</a:t>
            </a:r>
          </a:p>
          <a:p>
            <a:pPr eaLnBrk="1" hangingPunct="1"/>
            <a:r>
              <a:rPr lang="en-US" altLang="en-US" sz="1800" dirty="0" smtClean="0"/>
              <a:t>Forbade trade with New Orleans (Louisiana Territory) </a:t>
            </a:r>
          </a:p>
          <a:p>
            <a:pPr eaLnBrk="1" hangingPunct="1"/>
            <a:r>
              <a:rPr lang="en-US" altLang="en-US" sz="1800" dirty="0" smtClean="0"/>
              <a:t>Spain closed the Mississippi River to the Americans to prevent them from expanding further west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(1784)</a:t>
            </a:r>
          </a:p>
          <a:p>
            <a:pPr marL="109728" indent="0" eaLnBrk="1" hangingPunct="1">
              <a:buNone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94804" cy="362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Great Britain</a:t>
            </a:r>
          </a:p>
          <a:p>
            <a:pPr lvl="1"/>
            <a:r>
              <a:rPr lang="en-US" dirty="0" smtClean="0"/>
              <a:t>British Territory (red)</a:t>
            </a:r>
          </a:p>
          <a:p>
            <a:pPr lvl="1"/>
            <a:r>
              <a:rPr lang="en-US" dirty="0" smtClean="0"/>
              <a:t>Post Revolutionary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diplomacy cont.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399"/>
            <a:ext cx="395614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7162800" y="152400"/>
            <a:ext cx="1676400" cy="1295400"/>
          </a:xfrm>
          <a:custGeom>
            <a:avLst/>
            <a:gdLst>
              <a:gd name="T0" fmla="*/ 65053633 w 21600"/>
              <a:gd name="T1" fmla="*/ 0 h 21600"/>
              <a:gd name="T2" fmla="*/ 19052286 w 21600"/>
              <a:gd name="T3" fmla="*/ 11376251 h 21600"/>
              <a:gd name="T4" fmla="*/ 0 w 21600"/>
              <a:gd name="T5" fmla="*/ 38844008 h 21600"/>
              <a:gd name="T6" fmla="*/ 19052286 w 21600"/>
              <a:gd name="T7" fmla="*/ 66311766 h 21600"/>
              <a:gd name="T8" fmla="*/ 65053633 w 21600"/>
              <a:gd name="T9" fmla="*/ 77688017 h 21600"/>
              <a:gd name="T10" fmla="*/ 111054981 w 21600"/>
              <a:gd name="T11" fmla="*/ 66311766 h 21600"/>
              <a:gd name="T12" fmla="*/ 130107267 w 21600"/>
              <a:gd name="T13" fmla="*/ 38844008 h 21600"/>
              <a:gd name="T14" fmla="*/ 111054981 w 21600"/>
              <a:gd name="T15" fmla="*/ 113762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vs. British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the war was over the Americans still had to battle the British</a:t>
            </a:r>
          </a:p>
          <a:p>
            <a:pPr lvl="1" eaLnBrk="1" hangingPunct="1"/>
            <a:r>
              <a:rPr lang="en-US" altLang="en-US" smtClean="0"/>
              <a:t>The British ignored the Treaty of Paris and kept their troops in American Territories </a:t>
            </a:r>
          </a:p>
          <a:p>
            <a:pPr lvl="1" eaLnBrk="1" hangingPunct="1"/>
            <a:r>
              <a:rPr lang="en-US" altLang="en-US" smtClean="0"/>
              <a:t>The British wouldn’t allow Americans to trade in West Indies</a:t>
            </a:r>
          </a:p>
          <a:p>
            <a:pPr lvl="1" eaLnBrk="1" hangingPunct="1"/>
            <a:r>
              <a:rPr lang="en-US" altLang="en-US" smtClean="0"/>
              <a:t>The British refused to negotiate because the Americans had not paid loyalists for the property they lost during the war. 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57600" y="42275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086600" y="609600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Treaty of Paris</a:t>
            </a:r>
          </a:p>
        </p:txBody>
      </p:sp>
    </p:spTree>
    <p:extLst>
      <p:ext uri="{BB962C8B-B14F-4D97-AF65-F5344CB8AC3E}">
        <p14:creationId xmlns:p14="http://schemas.microsoft.com/office/powerpoint/2010/main" val="21728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Issue of Slavery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People worked to end slavery</a:t>
            </a:r>
          </a:p>
          <a:p>
            <a:pPr lvl="1" eaLnBrk="1" hangingPunct="1"/>
            <a:r>
              <a:rPr lang="en-US" altLang="en-US" smtClean="0"/>
              <a:t>	Between 1776-1786 all states except South Carolina and Georgia outlawed or taxed the importation of Slavery</a:t>
            </a:r>
          </a:p>
          <a:p>
            <a:pPr eaLnBrk="1" hangingPunct="1"/>
            <a:r>
              <a:rPr lang="en-US" altLang="en-US" smtClean="0"/>
              <a:t>In 1774 Quakers in Pennsylvania set up the first American antislavery society</a:t>
            </a:r>
          </a:p>
          <a:p>
            <a:pPr eaLnBrk="1" hangingPunct="1"/>
            <a:r>
              <a:rPr lang="en-US" altLang="en-US" smtClean="0"/>
              <a:t>Pennsylvania passed a gradual end to slavery law in 1780.</a:t>
            </a:r>
          </a:p>
        </p:txBody>
      </p:sp>
    </p:spTree>
    <p:extLst>
      <p:ext uri="{BB962C8B-B14F-4D97-AF65-F5344CB8AC3E}">
        <p14:creationId xmlns:p14="http://schemas.microsoft.com/office/powerpoint/2010/main" val="38381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4038600" cy="5821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Massachusetts ruled slavery illegal in 1783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NY, NH, RI, CT, &amp; NJ abolished slavery between 1783 and 1804.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Free African American’s still faced harsh discrimination and segregation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Free African Society Formed in Philadelphia (1787)</a:t>
            </a:r>
          </a:p>
        </p:txBody>
      </p:sp>
      <p:pic>
        <p:nvPicPr>
          <p:cNvPr id="2867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906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957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Call for Change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Articles of Confederation were weak and unable to deal with the needs of the nation</a:t>
            </a:r>
          </a:p>
          <a:p>
            <a:pPr eaLnBrk="1" hangingPunct="1"/>
            <a:r>
              <a:rPr lang="en-US" altLang="en-US" dirty="0" smtClean="0"/>
              <a:t>Many people called for change</a:t>
            </a:r>
          </a:p>
          <a:p>
            <a:pPr lvl="1" eaLnBrk="1" hangingPunct="1"/>
            <a:r>
              <a:rPr lang="en-US" altLang="en-US" dirty="0" smtClean="0"/>
              <a:t>Some wanted to fix the Articles of Confederation</a:t>
            </a:r>
          </a:p>
          <a:p>
            <a:pPr lvl="1" eaLnBrk="1" hangingPunct="1"/>
            <a:r>
              <a:rPr lang="en-US" altLang="en-US" dirty="0" smtClean="0"/>
              <a:t>Others wanted a stronger new government </a:t>
            </a:r>
            <a:endParaRPr lang="en-US" altLang="en-US" dirty="0" smtClean="0"/>
          </a:p>
          <a:p>
            <a:pPr lvl="3"/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www.youtube.com/watch?v=bO7FQsCcbD8</a:t>
            </a:r>
            <a:r>
              <a:rPr lang="en-US" altLang="en-US" dirty="0" smtClean="0"/>
              <a:t> Crash Course History—The Constitution, the Articles and Federalism</a:t>
            </a:r>
            <a:endParaRPr lang="en-US" altLang="en-US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441960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Feudal Government</a:t>
            </a:r>
            <a:endParaRPr lang="en-US" dirty="0"/>
          </a:p>
        </p:txBody>
      </p:sp>
      <p:pic>
        <p:nvPicPr>
          <p:cNvPr id="1026" name="Picture 2" descr="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768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Comprehension</a:t>
            </a:r>
          </a:p>
          <a:p>
            <a:r>
              <a:rPr lang="en-US" sz="2400" dirty="0" smtClean="0"/>
              <a:t>For each item listed below, write a sentence explaining his/its significance to the formation of a new national government.</a:t>
            </a:r>
          </a:p>
          <a:p>
            <a:pPr lvl="2"/>
            <a:r>
              <a:rPr lang="en-US" sz="1800" dirty="0" smtClean="0"/>
              <a:t>John Dickinson</a:t>
            </a:r>
          </a:p>
          <a:p>
            <a:pPr lvl="3"/>
            <a:r>
              <a:rPr lang="en-US" b="1" dirty="0" smtClean="0"/>
              <a:t>John Dickinson</a:t>
            </a:r>
            <a:r>
              <a:rPr lang="en-US" dirty="0" smtClean="0"/>
              <a:t>, a delegate to the Continental Congress from Pennsylvania, authored the 1</a:t>
            </a:r>
            <a:r>
              <a:rPr lang="en-US" baseline="30000" dirty="0" smtClean="0"/>
              <a:t>st</a:t>
            </a:r>
            <a:r>
              <a:rPr lang="en-US" dirty="0" smtClean="0"/>
              <a:t> draft of the Articles of Confederation.</a:t>
            </a:r>
          </a:p>
          <a:p>
            <a:pPr lvl="2"/>
            <a:r>
              <a:rPr lang="en-US" dirty="0" smtClean="0"/>
              <a:t>Northwest Territory</a:t>
            </a:r>
          </a:p>
          <a:p>
            <a:pPr lvl="2"/>
            <a:r>
              <a:rPr lang="en-US" dirty="0" smtClean="0"/>
              <a:t>Land Ordinance of 1785</a:t>
            </a:r>
          </a:p>
          <a:p>
            <a:pPr lvl="2"/>
            <a:r>
              <a:rPr lang="en-US" dirty="0" smtClean="0"/>
              <a:t>Northwest Ordinance of 1787</a:t>
            </a:r>
          </a:p>
          <a:p>
            <a:pPr lvl="2"/>
            <a:r>
              <a:rPr lang="en-US" dirty="0" smtClean="0"/>
              <a:t>Shay’s Rebellion</a:t>
            </a:r>
          </a:p>
          <a:p>
            <a:pPr lvl="4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</a:p>
          <a:p>
            <a:pPr lvl="1"/>
            <a:r>
              <a:rPr lang="en-US" dirty="0" smtClean="0"/>
              <a:t>Land Ordinance</a:t>
            </a:r>
          </a:p>
          <a:p>
            <a:pPr lvl="2"/>
            <a:r>
              <a:rPr lang="en-US" sz="1800" dirty="0" smtClean="0"/>
              <a:t>The Land Ordinance of 1785 designed a system for distributing public lands.</a:t>
            </a:r>
          </a:p>
          <a:p>
            <a:pPr lvl="2"/>
            <a:r>
              <a:rPr lang="en-US" sz="1800" dirty="0" smtClean="0"/>
              <a:t>The Land Ordinance of 1787 provided a system of government for the western territories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Articles of Confederation</a:t>
            </a:r>
          </a:p>
          <a:p>
            <a:pPr lvl="2"/>
            <a:r>
              <a:rPr lang="en-US" sz="1800" dirty="0" smtClean="0"/>
              <a:t>The Articles of Confederation was the first constitution for the union of the 13 original states.</a:t>
            </a:r>
          </a:p>
          <a:p>
            <a:pPr lvl="1"/>
            <a:r>
              <a:rPr lang="en-US" dirty="0" smtClean="0"/>
              <a:t>Republic</a:t>
            </a:r>
          </a:p>
          <a:p>
            <a:pPr lvl="2"/>
            <a:r>
              <a:rPr lang="en-US" dirty="0" smtClean="0"/>
              <a:t>A republic is a form of government in which officials are elected by the people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 cont.</a:t>
            </a:r>
          </a:p>
          <a:p>
            <a:pPr lvl="1"/>
            <a:r>
              <a:rPr lang="en-US" dirty="0" smtClean="0"/>
              <a:t>Bicameral</a:t>
            </a:r>
          </a:p>
          <a:p>
            <a:pPr lvl="2"/>
            <a:r>
              <a:rPr lang="en-US" dirty="0" smtClean="0"/>
              <a:t>A bicameral legislature is a lawmaking organization with two houses.</a:t>
            </a:r>
          </a:p>
          <a:p>
            <a:pPr lvl="4"/>
            <a:r>
              <a:rPr lang="en-US" dirty="0" smtClean="0"/>
              <a:t>Example:  British Parliament with the House of Lords and the House of Commons</a:t>
            </a:r>
            <a:endParaRPr lang="en-US" dirty="0"/>
          </a:p>
          <a:p>
            <a:pPr lvl="4"/>
            <a:r>
              <a:rPr lang="en-US" dirty="0" smtClean="0"/>
              <a:t>Or the </a:t>
            </a:r>
            <a:r>
              <a:rPr lang="en-US" dirty="0"/>
              <a:t>U</a:t>
            </a:r>
            <a:r>
              <a:rPr lang="en-US" dirty="0" smtClean="0"/>
              <a:t>.S. Congress with a Senate and House of Representatives</a:t>
            </a:r>
          </a:p>
          <a:p>
            <a:pPr lvl="1"/>
            <a:r>
              <a:rPr lang="en-US" dirty="0" smtClean="0"/>
              <a:t>Shay’s Rebellion</a:t>
            </a:r>
          </a:p>
          <a:p>
            <a:pPr lvl="2"/>
            <a:r>
              <a:rPr lang="en-US" dirty="0" smtClean="0"/>
              <a:t>Shay’s Rebellion was a revolt that occurred in Massachusetts in 1786. Farmers took up arms to shut down the courts and block property foreclosures.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the form of national government the Patriots created initially.</a:t>
            </a:r>
          </a:p>
          <a:p>
            <a:pPr lvl="1"/>
            <a:r>
              <a:rPr lang="en-US" dirty="0" smtClean="0"/>
              <a:t>A Congress w/very limited powers</a:t>
            </a:r>
          </a:p>
          <a:p>
            <a:pPr lvl="1"/>
            <a:r>
              <a:rPr lang="en-US" dirty="0" smtClean="0"/>
              <a:t>No President or executive branch</a:t>
            </a:r>
          </a:p>
          <a:p>
            <a:pPr lvl="1"/>
            <a:r>
              <a:rPr lang="en-US" dirty="0" smtClean="0"/>
              <a:t>No federal court system</a:t>
            </a:r>
          </a:p>
          <a:p>
            <a:r>
              <a:rPr lang="en-US" dirty="0" smtClean="0"/>
              <a:t>What events revealed that a new government was necessary?</a:t>
            </a:r>
          </a:p>
          <a:p>
            <a:pPr lvl="1"/>
            <a:r>
              <a:rPr lang="en-US" dirty="0" smtClean="0"/>
              <a:t>Spanish/British trade restrictions</a:t>
            </a:r>
          </a:p>
          <a:p>
            <a:pPr lvl="1"/>
            <a:r>
              <a:rPr lang="en-US" dirty="0" smtClean="0"/>
              <a:t>British forts remained inside U.S. territory</a:t>
            </a:r>
          </a:p>
          <a:p>
            <a:pPr lvl="1"/>
            <a:r>
              <a:rPr lang="en-US" dirty="0" smtClean="0"/>
              <a:t>Failed attempts to amend the Articles</a:t>
            </a:r>
          </a:p>
          <a:p>
            <a:pPr lvl="1"/>
            <a:r>
              <a:rPr lang="en-US" dirty="0" smtClean="0"/>
              <a:t>Weakening U.S. economy</a:t>
            </a:r>
          </a:p>
          <a:p>
            <a:pPr lvl="1"/>
            <a:r>
              <a:rPr lang="en-US" dirty="0" smtClean="0"/>
              <a:t>Shay’s Rebellion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English Bill of Rights 1689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/>
              <a:t>King James II tried to rule without Parliament</a:t>
            </a:r>
          </a:p>
          <a:p>
            <a:pPr lvl="1" eaLnBrk="1" hangingPunct="1"/>
            <a:r>
              <a:rPr lang="en-US" altLang="en-US" sz="2400" dirty="0" smtClean="0"/>
              <a:t>Revoked colonial charters &amp; replaced colonial elected assemblies with crown appointed governors and councils </a:t>
            </a:r>
          </a:p>
          <a:p>
            <a:pPr lvl="1" eaLnBrk="1" hangingPunct="1"/>
            <a:r>
              <a:rPr lang="en-US" altLang="en-US" sz="2400" dirty="0" smtClean="0"/>
              <a:t>Was overthrown during Glorious Revolution</a:t>
            </a:r>
          </a:p>
          <a:p>
            <a:pPr eaLnBrk="1" hangingPunct="1"/>
            <a:r>
              <a:rPr lang="en-US" altLang="en-US" sz="2800" dirty="0" smtClean="0"/>
              <a:t>Replaced with King William and Queen Mary</a:t>
            </a:r>
          </a:p>
          <a:p>
            <a:pPr marL="393192" lvl="1" indent="0" eaLnBrk="1" hangingPunct="1">
              <a:buNone/>
            </a:pPr>
            <a:r>
              <a:rPr lang="en-US" altLang="en-US" sz="2400" dirty="0" smtClean="0"/>
              <a:t>Agreed to rule with Parliament and sign Bill of Rights</a:t>
            </a:r>
          </a:p>
          <a:p>
            <a:pPr lvl="1">
              <a:buNone/>
            </a:pPr>
            <a:r>
              <a:rPr lang="en-US" altLang="en-US" sz="2400" dirty="0" smtClean="0"/>
              <a:t>-Bill of Rights guaranteed many freedoms including </a:t>
            </a:r>
            <a:r>
              <a:rPr lang="en-US" altLang="en-US" sz="2400" i="1" dirty="0" smtClean="0"/>
              <a:t>Habeas Corpus</a:t>
            </a:r>
            <a:r>
              <a:rPr lang="en-US" altLang="en-US" sz="2400" dirty="0" smtClean="0"/>
              <a:t>—</a:t>
            </a:r>
            <a:r>
              <a:rPr lang="en-US" sz="1900" dirty="0" smtClean="0"/>
              <a:t>a </a:t>
            </a:r>
            <a:r>
              <a:rPr lang="en-US" sz="1900" dirty="0"/>
              <a:t>judicial mandate requiring that a prisoner be brought before the court to determine whether the government has the right to continue </a:t>
            </a:r>
            <a:r>
              <a:rPr lang="en-US" sz="1900" dirty="0" smtClean="0"/>
              <a:t>detaining him</a:t>
            </a: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972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altLang="en-US" dirty="0" smtClean="0"/>
              <a:t>The </a:t>
            </a:r>
            <a:r>
              <a:rPr lang="en-US" altLang="en-US" dirty="0"/>
              <a:t>English Bill of </a:t>
            </a:r>
            <a:r>
              <a:rPr lang="en-US" altLang="en-US" dirty="0" smtClean="0"/>
              <a:t>Rights 1689 </a:t>
            </a:r>
            <a:r>
              <a:rPr lang="en-US" sz="2400" dirty="0" smtClean="0"/>
              <a:t>laid </a:t>
            </a:r>
            <a:r>
              <a:rPr lang="en-US" sz="2400" dirty="0"/>
              <a:t>out certain basic rights for (at the time) </a:t>
            </a:r>
            <a:r>
              <a:rPr lang="en-US" sz="2400" dirty="0" smtClean="0"/>
              <a:t>all Englishmen:</a:t>
            </a:r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altLang="en-US" dirty="0" smtClean="0"/>
          </a:p>
          <a:p>
            <a:pPr lvl="1"/>
            <a:r>
              <a:rPr lang="en-US" sz="1400" dirty="0" smtClean="0"/>
              <a:t>no </a:t>
            </a:r>
            <a:r>
              <a:rPr lang="en-US" sz="1400" dirty="0"/>
              <a:t>royal interference with the </a:t>
            </a:r>
            <a:r>
              <a:rPr lang="en-US" sz="1400" dirty="0" smtClean="0"/>
              <a:t>law</a:t>
            </a:r>
          </a:p>
          <a:p>
            <a:pPr lvl="1"/>
            <a:r>
              <a:rPr lang="en-US" sz="1400" dirty="0" smtClean="0"/>
              <a:t>no</a:t>
            </a:r>
            <a:r>
              <a:rPr lang="en-US" sz="1400" dirty="0"/>
              <a:t> </a:t>
            </a:r>
            <a:r>
              <a:rPr lang="en-US" sz="1400" dirty="0" smtClean="0"/>
              <a:t>taxation</a:t>
            </a:r>
            <a:r>
              <a:rPr lang="en-US" sz="1400" dirty="0"/>
              <a:t> by </a:t>
            </a:r>
            <a:r>
              <a:rPr lang="en-US" sz="1400" dirty="0" smtClean="0"/>
              <a:t>royal prerogative (agreement </a:t>
            </a:r>
            <a:r>
              <a:rPr lang="en-US" sz="1400" dirty="0"/>
              <a:t>of the </a:t>
            </a:r>
            <a:r>
              <a:rPr lang="en-US" sz="1400" dirty="0" smtClean="0"/>
              <a:t>Parliament </a:t>
            </a:r>
            <a:r>
              <a:rPr lang="en-US" sz="1400" dirty="0"/>
              <a:t>became necessary for the implementation of any new </a:t>
            </a:r>
            <a:r>
              <a:rPr lang="en-US" sz="1400" dirty="0" smtClean="0"/>
              <a:t>taxes)</a:t>
            </a:r>
            <a:endParaRPr lang="en-US" sz="1400" dirty="0"/>
          </a:p>
          <a:p>
            <a:pPr lvl="1"/>
            <a:r>
              <a:rPr lang="en-US" sz="1400" dirty="0"/>
              <a:t>freedom to </a:t>
            </a:r>
            <a:r>
              <a:rPr lang="en-US" sz="1400" dirty="0" smtClean="0"/>
              <a:t>petition</a:t>
            </a:r>
            <a:r>
              <a:rPr lang="en-US" sz="1400" dirty="0"/>
              <a:t> the monarch without fear of retribution</a:t>
            </a:r>
          </a:p>
          <a:p>
            <a:pPr lvl="1"/>
            <a:r>
              <a:rPr lang="en-US" sz="1400" dirty="0"/>
              <a:t>no </a:t>
            </a:r>
            <a:r>
              <a:rPr lang="en-US" sz="1400" dirty="0" smtClean="0"/>
              <a:t>standing army</a:t>
            </a:r>
            <a:r>
              <a:rPr lang="en-US" sz="1400" dirty="0"/>
              <a:t> may be maintained during a time of peace without the consent of </a:t>
            </a:r>
            <a:r>
              <a:rPr lang="en-US" sz="1400" dirty="0" smtClean="0"/>
              <a:t>parliament</a:t>
            </a:r>
            <a:endParaRPr lang="en-US" sz="1400" dirty="0"/>
          </a:p>
          <a:p>
            <a:pPr lvl="1"/>
            <a:r>
              <a:rPr lang="en-US" sz="1400" dirty="0"/>
              <a:t>no royal interference in the </a:t>
            </a:r>
            <a:r>
              <a:rPr lang="en-US" sz="1400" dirty="0" smtClean="0"/>
              <a:t>freedom of the people to have arms</a:t>
            </a:r>
            <a:r>
              <a:rPr lang="en-US" sz="1400" dirty="0"/>
              <a:t> for their own </a:t>
            </a:r>
            <a:r>
              <a:rPr lang="en-US" sz="1400" dirty="0" smtClean="0"/>
              <a:t>defense</a:t>
            </a:r>
          </a:p>
          <a:p>
            <a:pPr lvl="1"/>
            <a:r>
              <a:rPr lang="en-US" sz="1400" dirty="0" smtClean="0"/>
              <a:t>no </a:t>
            </a:r>
            <a:r>
              <a:rPr lang="en-US" sz="1400" dirty="0"/>
              <a:t>royal interference in the election of members of </a:t>
            </a:r>
            <a:r>
              <a:rPr lang="en-US" sz="1400" dirty="0" smtClean="0"/>
              <a:t>Parliament</a:t>
            </a:r>
            <a:endParaRPr lang="en-US" sz="1400" dirty="0"/>
          </a:p>
          <a:p>
            <a:pPr lvl="1"/>
            <a:r>
              <a:rPr lang="en-US" sz="1400" dirty="0"/>
              <a:t>the </a:t>
            </a:r>
            <a:r>
              <a:rPr lang="en-US" sz="1400" dirty="0" smtClean="0"/>
              <a:t>freedom of speech</a:t>
            </a:r>
            <a:r>
              <a:rPr lang="en-US" sz="1400" dirty="0"/>
              <a:t> and debates or proceedings in Parliament ought not to be </a:t>
            </a:r>
            <a:r>
              <a:rPr lang="en-US" sz="1400" dirty="0" smtClean="0"/>
              <a:t>impeached or questioned</a:t>
            </a:r>
            <a:r>
              <a:rPr lang="en-US" sz="1400" dirty="0"/>
              <a:t> in any court or place </a:t>
            </a:r>
            <a:r>
              <a:rPr lang="en-US" sz="1400" dirty="0" smtClean="0"/>
              <a:t>outside </a:t>
            </a:r>
            <a:r>
              <a:rPr lang="en-US" sz="1400" dirty="0"/>
              <a:t>of Parliament</a:t>
            </a:r>
          </a:p>
          <a:p>
            <a:pPr lvl="1"/>
            <a:r>
              <a:rPr lang="en-US" sz="1400" dirty="0"/>
              <a:t>"grants and promises of fines or forfeitures" before conviction are void</a:t>
            </a:r>
          </a:p>
          <a:p>
            <a:pPr lvl="1"/>
            <a:r>
              <a:rPr lang="en-US" sz="1400" dirty="0"/>
              <a:t>no excessive bail or "cruel and unusual" punishments may be imposed</a:t>
            </a:r>
          </a:p>
          <a:p>
            <a:pPr marL="1106424" lvl="5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Bill of Rights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Two Big Responsibilities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Once they had independence, the Americans had to keep it. They had to constantly keep an eye on the British</a:t>
            </a:r>
          </a:p>
          <a:p>
            <a:pPr eaLnBrk="1" hangingPunct="1"/>
            <a:r>
              <a:rPr lang="en-US" altLang="en-US" dirty="0" smtClean="0"/>
              <a:t>They also had to create their own government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352800"/>
            <a:ext cx="4475711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13 Separate Governments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new Americans were fearful of a single ruler or one group having too much power, so…</a:t>
            </a:r>
          </a:p>
          <a:p>
            <a:pPr eaLnBrk="1" hangingPunct="1"/>
            <a:r>
              <a:rPr lang="en-US" altLang="en-US" dirty="0" smtClean="0"/>
              <a:t>Most authority remained with the states</a:t>
            </a:r>
          </a:p>
        </p:txBody>
      </p:sp>
      <p:pic>
        <p:nvPicPr>
          <p:cNvPr id="3074" name="Picture 2" descr="13 coloni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124200"/>
            <a:ext cx="63280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1776 </a:t>
            </a:r>
            <a:r>
              <a:rPr lang="en-US" altLang="en-US" dirty="0"/>
              <a:t>the Continental Congress asked each state to draft </a:t>
            </a:r>
            <a:r>
              <a:rPr lang="en-US" altLang="en-US" dirty="0" smtClean="0"/>
              <a:t>its </a:t>
            </a:r>
            <a:r>
              <a:rPr lang="en-US" altLang="en-US" dirty="0"/>
              <a:t>own </a:t>
            </a:r>
            <a:r>
              <a:rPr lang="en-US" altLang="en-US" dirty="0" smtClean="0"/>
              <a:t>constitution</a:t>
            </a:r>
          </a:p>
          <a:p>
            <a:r>
              <a:rPr lang="en-US" altLang="en-US" dirty="0" smtClean="0"/>
              <a:t>Although constitutions varied, ALL were REPUBLICS—the people elected their representatives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 Separate </a:t>
            </a:r>
            <a:r>
              <a:rPr lang="en-US" altLang="en-US" dirty="0" smtClean="0"/>
              <a:t>Governments cont.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75488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POWER—most states chose bicameral legislatures, but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Some state constitutions limited the power of the governor or no governor at all</a:t>
            </a:r>
          </a:p>
          <a:p>
            <a:pPr lvl="1" eaLnBrk="1" hangingPunct="1"/>
            <a:r>
              <a:rPr lang="en-US" altLang="en-US" dirty="0" smtClean="0"/>
              <a:t>This made the Legislature very powerful</a:t>
            </a:r>
          </a:p>
          <a:p>
            <a:pPr lvl="1" eaLnBrk="1" hangingPunct="1"/>
            <a:r>
              <a:rPr lang="en-US" altLang="en-US" dirty="0" smtClean="0"/>
              <a:t>Preferred a unicameral legislature—one house elected by constituents</a:t>
            </a:r>
          </a:p>
          <a:p>
            <a:pPr lvl="1" eaLnBrk="1" hangingPunct="1"/>
            <a:r>
              <a:rPr lang="en-US" altLang="en-US" dirty="0" smtClean="0"/>
              <a:t>Georgia and Pennsylvania</a:t>
            </a:r>
          </a:p>
          <a:p>
            <a:pPr marL="109728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Elections were held frequently</a:t>
            </a:r>
          </a:p>
          <a:p>
            <a:pPr lvl="1" eaLnBrk="1" hangingPunct="1"/>
            <a:r>
              <a:rPr lang="en-US" altLang="en-US" dirty="0" smtClean="0"/>
              <a:t>White male that were 21 could vote</a:t>
            </a:r>
          </a:p>
          <a:p>
            <a:pPr lvl="1" eaLnBrk="1" hangingPunct="1"/>
            <a:r>
              <a:rPr lang="en-US" altLang="en-US" dirty="0" smtClean="0"/>
              <a:t>Voters had to own property</a:t>
            </a:r>
          </a:p>
          <a:p>
            <a:pPr lvl="1" eaLnBrk="1" hangingPunct="1"/>
            <a:r>
              <a:rPr lang="en-US" altLang="en-US" dirty="0" smtClean="0"/>
              <a:t>Some free African Americans could vote</a:t>
            </a:r>
          </a:p>
          <a:p>
            <a:pPr lvl="1" eaLnBrk="1" hangingPunct="1"/>
            <a:r>
              <a:rPr lang="en-US" altLang="en-US" dirty="0" smtClean="0"/>
              <a:t>Women could NOT vote</a:t>
            </a:r>
          </a:p>
        </p:txBody>
      </p:sp>
    </p:spTree>
    <p:extLst>
      <p:ext uri="{BB962C8B-B14F-4D97-AF65-F5344CB8AC3E}">
        <p14:creationId xmlns:p14="http://schemas.microsoft.com/office/powerpoint/2010/main" val="2276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918</TotalTime>
  <Words>1360</Words>
  <Application>Microsoft Office PowerPoint</Application>
  <PresentationFormat>On-screen Show (4:3)</PresentationFormat>
  <Paragraphs>202</Paragraphs>
  <Slides>33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Unit 3, Chapter 5, Sec. 1</vt:lpstr>
      <vt:lpstr>Background—Roots of Government</vt:lpstr>
      <vt:lpstr>Hierarchy Feudal Government</vt:lpstr>
      <vt:lpstr>English Bill of Rights 1689</vt:lpstr>
      <vt:lpstr>English Bill of Rights cont.</vt:lpstr>
      <vt:lpstr>Two Big Responsibilities </vt:lpstr>
      <vt:lpstr>13 Separate Governments</vt:lpstr>
      <vt:lpstr>13 Separate Governments cont.</vt:lpstr>
      <vt:lpstr>POWER—most states chose bicameral legislatures, but</vt:lpstr>
      <vt:lpstr>Forming a United Republic of 13 States</vt:lpstr>
      <vt:lpstr>Articles of Confederation Powers and Limitations</vt:lpstr>
      <vt:lpstr>Under the Articles</vt:lpstr>
      <vt:lpstr>Land Ordinances</vt:lpstr>
      <vt:lpstr>Unregulated Settlement</vt:lpstr>
      <vt:lpstr>Land Ordinance of 1785</vt:lpstr>
      <vt:lpstr>New Land Policies </vt:lpstr>
      <vt:lpstr>Government Problems</vt:lpstr>
      <vt:lpstr>Economic Despair</vt:lpstr>
      <vt:lpstr>Economic Depression</vt:lpstr>
      <vt:lpstr>Debt  Rebellion</vt:lpstr>
      <vt:lpstr>Shay’s Rebellion 1787</vt:lpstr>
      <vt:lpstr>Foreign Diplomacy--NO  R-E-S-P-E-C-T</vt:lpstr>
      <vt:lpstr>Foreign Diplomacy cont.</vt:lpstr>
      <vt:lpstr>Foreign Diplomacy cont.</vt:lpstr>
      <vt:lpstr>Foreign diplomacy cont.</vt:lpstr>
      <vt:lpstr>American vs. British </vt:lpstr>
      <vt:lpstr>Issue of Slavery</vt:lpstr>
      <vt:lpstr>PowerPoint Presentation</vt:lpstr>
      <vt:lpstr>A Call for Change </vt:lpstr>
      <vt:lpstr>Assessment</vt:lpstr>
      <vt:lpstr>Assessment cont.</vt:lpstr>
      <vt:lpstr>Assessment cont.</vt:lpstr>
      <vt:lpstr>Assessment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3, Chapter 5</dc:title>
  <dc:creator>Mary</dc:creator>
  <cp:lastModifiedBy>Peterburs, Mary G. </cp:lastModifiedBy>
  <cp:revision>44</cp:revision>
  <dcterms:created xsi:type="dcterms:W3CDTF">2013-10-03T20:09:19Z</dcterms:created>
  <dcterms:modified xsi:type="dcterms:W3CDTF">2015-10-02T16:38:04Z</dcterms:modified>
</cp:coreProperties>
</file>