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85" r:id="rId2"/>
    <p:sldId id="280" r:id="rId3"/>
    <p:sldId id="257" r:id="rId4"/>
    <p:sldId id="281" r:id="rId5"/>
    <p:sldId id="258" r:id="rId6"/>
    <p:sldId id="259" r:id="rId7"/>
    <p:sldId id="282" r:id="rId8"/>
    <p:sldId id="260" r:id="rId9"/>
    <p:sldId id="283" r:id="rId10"/>
    <p:sldId id="261" r:id="rId11"/>
    <p:sldId id="262" r:id="rId12"/>
    <p:sldId id="26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A816A-23FD-4BB0-B959-C47736AC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39D2B5-900F-43B0-90FF-DCA55893D4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55CDCF-DBC4-433C-8860-7A20F57BBA46}" type="datetimeFigureOut">
              <a:rPr lang="en-US" smtClean="0"/>
              <a:t>10/2/2015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shays-rebellio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punj.edu/university/history/WilliamPaterson_Bio.d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5, Sec. 2—Drafting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Post Shays’ Rebellion, most Americans agreed that we needed a stronger form of federal </a:t>
            </a:r>
            <a:r>
              <a:rPr lang="en-US" sz="3200" dirty="0" smtClean="0"/>
              <a:t>government</a:t>
            </a:r>
          </a:p>
          <a:p>
            <a:pPr lvl="1"/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www.history.com/topics/shays-rebellion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lvl="1"/>
            <a:r>
              <a:rPr lang="en-US" sz="3000" dirty="0" smtClean="0"/>
              <a:t>Constitutional Congress 1887 met in Philadelphia </a:t>
            </a:r>
          </a:p>
          <a:p>
            <a:pPr lvl="2"/>
            <a:r>
              <a:rPr lang="en-US" sz="2800" dirty="0" smtClean="0"/>
              <a:t>Revise the Articles of Confederation</a:t>
            </a:r>
          </a:p>
          <a:p>
            <a:pPr lvl="2"/>
            <a:r>
              <a:rPr lang="en-US" sz="2800" dirty="0" smtClean="0"/>
              <a:t>Instead, they created an entirely new document—The Constitution of the United States of America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1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Compromises continued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Three-fifths Compromise</a:t>
            </a:r>
          </a:p>
          <a:p>
            <a:pPr lvl="1"/>
            <a:r>
              <a:rPr lang="en-US" altLang="en-US" sz="2600" dirty="0" smtClean="0"/>
              <a:t>Continued division between dominant North and the South</a:t>
            </a:r>
          </a:p>
          <a:p>
            <a:pPr lvl="2"/>
            <a:r>
              <a:rPr lang="en-US" altLang="en-US" sz="2400" dirty="0" smtClean="0"/>
              <a:t>More free people in the North than South</a:t>
            </a:r>
          </a:p>
          <a:p>
            <a:pPr lvl="2"/>
            <a:r>
              <a:rPr lang="en-US" altLang="en-US" sz="2400" dirty="0" smtClean="0"/>
              <a:t>System of slavery threatened</a:t>
            </a:r>
          </a:p>
          <a:p>
            <a:pPr lvl="2"/>
            <a:r>
              <a:rPr lang="en-US" altLang="en-US" sz="2400" dirty="0" smtClean="0"/>
              <a:t>South Carolina and Georgia threatened to walk out</a:t>
            </a:r>
          </a:p>
          <a:p>
            <a:pPr lvl="3"/>
            <a:r>
              <a:rPr lang="en-US" altLang="en-US" dirty="0" smtClean="0"/>
              <a:t>Decided to count each slave as three fifths of a person when counting population</a:t>
            </a:r>
          </a:p>
          <a:p>
            <a:pPr lvl="3"/>
            <a:r>
              <a:rPr lang="en-US" altLang="en-US" dirty="0" smtClean="0"/>
              <a:t>The States also compromised saying congress could not interfere in the slave trade for 20 years</a:t>
            </a:r>
          </a:p>
          <a:p>
            <a:pPr lvl="3"/>
            <a:r>
              <a:rPr lang="en-US" altLang="en-US" dirty="0" smtClean="0"/>
              <a:t>Required that fugitive slaves be returned to their owners</a:t>
            </a:r>
          </a:p>
          <a:p>
            <a:pPr lvl="1"/>
            <a:r>
              <a:rPr lang="en-US" altLang="en-US" dirty="0" smtClean="0"/>
              <a:t>Why was this significant</a:t>
            </a:r>
            <a:r>
              <a:rPr lang="en-US" altLang="en-US" dirty="0" smtClean="0"/>
              <a:t>?</a:t>
            </a:r>
          </a:p>
          <a:p>
            <a:pPr lvl="2"/>
            <a:r>
              <a:rPr lang="en-US" altLang="en-US" dirty="0" smtClean="0"/>
              <a:t>Because it provided southern states with more representatives in the House of Representatives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63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Bill of Rights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Federalists may have won the battle of The Constitution, but antifederalists won the battle of individual rights—They insisted on the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10 amendments—The Bill of Rights</a:t>
            </a:r>
          </a:p>
          <a:p>
            <a:pPr lvl="1"/>
            <a:r>
              <a:rPr lang="en-US" altLang="en-US" dirty="0" smtClean="0"/>
              <a:t>George Mason (VA) proposed a Bill of Rights to protect rights of the people; James Madison authored the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draft</a:t>
            </a:r>
            <a:endParaRPr lang="en-US" altLang="en-US" dirty="0"/>
          </a:p>
        </p:txBody>
      </p:sp>
      <p:pic>
        <p:nvPicPr>
          <p:cNvPr id="34820" name="Picture 5" descr="BS01168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581400"/>
            <a:ext cx="3165475" cy="3468687"/>
          </a:xfrm>
          <a:noFill/>
        </p:spPr>
      </p:pic>
    </p:spTree>
    <p:extLst>
      <p:ext uri="{BB962C8B-B14F-4D97-AF65-F5344CB8AC3E}">
        <p14:creationId xmlns:p14="http://schemas.microsoft.com/office/powerpoint/2010/main" val="13501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Approval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The Struggle over ratification—official approval</a:t>
            </a:r>
          </a:p>
          <a:p>
            <a:pPr eaLnBrk="1" hangingPunct="1"/>
            <a:r>
              <a:rPr lang="en-US" altLang="en-US" dirty="0" smtClean="0"/>
              <a:t>The Process—changing the rules</a:t>
            </a:r>
          </a:p>
          <a:p>
            <a:pPr lvl="1"/>
            <a:r>
              <a:rPr lang="en-US" altLang="en-US" sz="1600" dirty="0" smtClean="0"/>
              <a:t>Articles required approval of all 13 states, Constitution required only 9 of 13</a:t>
            </a:r>
          </a:p>
          <a:p>
            <a:pPr lvl="1"/>
            <a:r>
              <a:rPr lang="en-US" altLang="en-US" sz="1600" dirty="0" smtClean="0"/>
              <a:t>Articles required approval from state legislatures, Constitution required that specially elected conventions approve</a:t>
            </a:r>
          </a:p>
          <a:p>
            <a:pPr lvl="1"/>
            <a:r>
              <a:rPr lang="en-US" altLang="en-US" sz="1600" dirty="0" smtClean="0"/>
              <a:t>Federalist and Antifederalist groups emerge (Federalists won)</a:t>
            </a:r>
          </a:p>
          <a:p>
            <a:pPr lvl="1"/>
            <a:r>
              <a:rPr lang="en-US" altLang="en-US" sz="1600" dirty="0" smtClean="0"/>
              <a:t>Primary Source, “What have you been contending for these ten years past? Liberty! The power of governing ourselves. If you adopt this Constitution, have you this power? No: you give it into the hands of a set of men who live one thousand miles distant from you.”  --James Lincoln, South Carolina delegate</a:t>
            </a:r>
          </a:p>
          <a:p>
            <a:pPr eaLnBrk="1" hangingPunct="1"/>
            <a:r>
              <a:rPr lang="en-US" altLang="en-US" dirty="0" smtClean="0"/>
              <a:t>September 17, 1787 delegates met to sign The Constitution </a:t>
            </a:r>
          </a:p>
          <a:p>
            <a:pPr eaLnBrk="1" hangingPunct="1"/>
            <a:r>
              <a:rPr lang="en-US" altLang="en-US" dirty="0" smtClean="0"/>
              <a:t>Sent document to the states for approval</a:t>
            </a:r>
          </a:p>
          <a:p>
            <a:pPr eaLnBrk="1" hangingPunct="1"/>
            <a:r>
              <a:rPr lang="en-US" altLang="en-US" dirty="0" smtClean="0"/>
              <a:t>11 of 13 states ratified </a:t>
            </a:r>
            <a:r>
              <a:rPr lang="en-US" altLang="en-US" dirty="0"/>
              <a:t>T</a:t>
            </a:r>
            <a:r>
              <a:rPr lang="en-US" altLang="en-US" dirty="0" smtClean="0"/>
              <a:t>he Constitution</a:t>
            </a:r>
          </a:p>
          <a:p>
            <a:pPr eaLnBrk="1" hangingPunct="1"/>
            <a:r>
              <a:rPr lang="en-US" altLang="en-US" dirty="0" smtClean="0"/>
              <a:t>NYC was new capital; Congress convened March 4, 1789 and planned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presidential election</a:t>
            </a:r>
          </a:p>
        </p:txBody>
      </p:sp>
    </p:spTree>
    <p:extLst>
      <p:ext uri="{BB962C8B-B14F-4D97-AF65-F5344CB8AC3E}">
        <p14:creationId xmlns:p14="http://schemas.microsoft.com/office/powerpoint/2010/main" val="216210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was the Federalists’ main argument for ratification?</a:t>
            </a:r>
          </a:p>
          <a:p>
            <a:pPr lvl="1"/>
            <a:r>
              <a:rPr lang="en-US" dirty="0" smtClean="0"/>
              <a:t>A strong central government was needed to tackle the new nation’s problems.</a:t>
            </a:r>
          </a:p>
          <a:p>
            <a:r>
              <a:rPr lang="en-US" dirty="0" smtClean="0"/>
              <a:t>What was the Antifederalists’ argument against ratification?</a:t>
            </a:r>
          </a:p>
          <a:p>
            <a:pPr lvl="1"/>
            <a:r>
              <a:rPr lang="en-US" dirty="0" smtClean="0"/>
              <a:t>A strong central government threatened personal liberty.</a:t>
            </a:r>
          </a:p>
          <a:p>
            <a:r>
              <a:rPr lang="en-US" dirty="0" smtClean="0"/>
              <a:t>According the Afeds, what power would the Constitution destroy?</a:t>
            </a:r>
          </a:p>
          <a:p>
            <a:pPr lvl="1"/>
            <a:r>
              <a:rPr lang="en-US" dirty="0" smtClean="0"/>
              <a:t>The power to self-govern</a:t>
            </a:r>
          </a:p>
          <a:p>
            <a:r>
              <a:rPr lang="en-US" dirty="0" smtClean="0"/>
              <a:t>What did the frontiersmen hope the Constitution would do?</a:t>
            </a:r>
          </a:p>
          <a:p>
            <a:pPr lvl="1"/>
            <a:r>
              <a:rPr lang="en-US" dirty="0" smtClean="0"/>
              <a:t>Create a central government strong enough to defeat the Native Americans and expel the British Troops from the Territories</a:t>
            </a:r>
          </a:p>
          <a:p>
            <a:r>
              <a:rPr lang="en-US" dirty="0" smtClean="0"/>
              <a:t>Why did the Federalists have more support than the Antifederalists?</a:t>
            </a:r>
          </a:p>
          <a:p>
            <a:pPr lvl="1"/>
            <a:r>
              <a:rPr lang="en-US" dirty="0" smtClean="0"/>
              <a:t>The Federalists were better organized and had experience; they also had better connections, including the support of G. Washington and B. Franklin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was the importance of the inclusion of a bill of rights in The Constitution?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 smtClean="0"/>
              <a:t>promise </a:t>
            </a:r>
            <a:r>
              <a:rPr lang="en-US" altLang="en-US" dirty="0"/>
              <a:t>of the </a:t>
            </a:r>
            <a:r>
              <a:rPr lang="en-US" altLang="en-US" dirty="0" smtClean="0"/>
              <a:t>inclusion of a bill of rights helped the Federalists win the support of the additional states </a:t>
            </a:r>
            <a:r>
              <a:rPr lang="en-US" altLang="en-US" smtClean="0"/>
              <a:t>they needed </a:t>
            </a:r>
            <a:r>
              <a:rPr lang="en-US" altLang="en-US" dirty="0" smtClean="0"/>
              <a:t>to ensure ratification</a:t>
            </a:r>
            <a:endParaRPr lang="en-US" alt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2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Drafting the Constitution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By 1787 most Americans agreed that the Articles of Confederation were flawed.</a:t>
            </a:r>
          </a:p>
          <a:p>
            <a:pPr lvl="1"/>
            <a:r>
              <a:rPr lang="en-US" sz="2600" dirty="0" smtClean="0"/>
              <a:t>Most wanted Congress to have the power to regulate interstate and international trade</a:t>
            </a:r>
          </a:p>
          <a:p>
            <a:pPr lvl="1"/>
            <a:r>
              <a:rPr lang="en-US" sz="2600" dirty="0" smtClean="0"/>
              <a:t>Most wanted Congress to have the power to levy taxes</a:t>
            </a:r>
          </a:p>
          <a:p>
            <a:r>
              <a:rPr lang="en-US" sz="2800" dirty="0" smtClean="0"/>
              <a:t>To amend the Articles of Confederation 12 of the 13 states sent delegates to Philadelphia in May 1787 (RI declined) </a:t>
            </a:r>
          </a:p>
          <a:p>
            <a:r>
              <a:rPr lang="en-US" sz="2800" dirty="0" smtClean="0"/>
              <a:t>Once drafted, the amendments would be sent to the 13 state legislatures for ratification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128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Constitutional Convention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Met in May 1787 to discuss a change in government </a:t>
            </a:r>
          </a:p>
          <a:p>
            <a:pPr eaLnBrk="1" hangingPunct="1"/>
            <a:r>
              <a:rPr lang="en-US" altLang="en-US" sz="2400" dirty="0" smtClean="0"/>
              <a:t>55 delegates were present, among them:</a:t>
            </a:r>
          </a:p>
          <a:p>
            <a:pPr lvl="1" eaLnBrk="1" hangingPunct="1"/>
            <a:r>
              <a:rPr lang="en-US" altLang="en-US" sz="1800" dirty="0" smtClean="0"/>
              <a:t>Alexander Hamilton, New York </a:t>
            </a:r>
          </a:p>
          <a:p>
            <a:pPr lvl="1" eaLnBrk="1" hangingPunct="1"/>
            <a:r>
              <a:rPr lang="en-US" altLang="en-US" sz="1800" dirty="0" smtClean="0"/>
              <a:t>Benjamin Franklin, Pennsylvania</a:t>
            </a:r>
          </a:p>
          <a:p>
            <a:pPr lvl="1" eaLnBrk="1" hangingPunct="1"/>
            <a:r>
              <a:rPr lang="en-US" altLang="en-US" sz="1800" dirty="0" smtClean="0"/>
              <a:t>James Madison, Virginia</a:t>
            </a:r>
          </a:p>
          <a:p>
            <a:pPr lvl="1"/>
            <a:r>
              <a:rPr lang="en-US" altLang="en-US" sz="1800" dirty="0"/>
              <a:t>George </a:t>
            </a:r>
            <a:r>
              <a:rPr lang="en-US" altLang="en-US" sz="1800" dirty="0" smtClean="0"/>
              <a:t>Washington was unanimously elected president of the convention</a:t>
            </a:r>
          </a:p>
          <a:p>
            <a:pPr lvl="1"/>
            <a:r>
              <a:rPr lang="en-US" altLang="en-US" sz="1800" dirty="0" smtClean="0"/>
              <a:t>Thomas Jefferson and John Adams were in Europe serving as diplomats</a:t>
            </a:r>
          </a:p>
          <a:p>
            <a:r>
              <a:rPr lang="en-US" altLang="en-US" dirty="0" smtClean="0"/>
              <a:t>What were some of the characteristics of the delegates?</a:t>
            </a:r>
          </a:p>
          <a:p>
            <a:pPr lvl="1"/>
            <a:r>
              <a:rPr lang="en-US" altLang="en-US" sz="1800" dirty="0" smtClean="0"/>
              <a:t>They were important, powerful, wealthy, white men</a:t>
            </a:r>
          </a:p>
          <a:p>
            <a:pPr lvl="2"/>
            <a:r>
              <a:rPr lang="en-US" altLang="en-US" sz="1600" dirty="0" smtClean="0"/>
              <a:t>More than ½ were lawyers</a:t>
            </a:r>
          </a:p>
          <a:p>
            <a:pPr lvl="2"/>
            <a:r>
              <a:rPr lang="en-US" altLang="en-US" sz="1600" dirty="0" smtClean="0"/>
              <a:t>Many helped author their state constitutions</a:t>
            </a:r>
          </a:p>
          <a:p>
            <a:pPr lvl="2"/>
            <a:r>
              <a:rPr lang="en-US" altLang="en-US" sz="1600" dirty="0" smtClean="0"/>
              <a:t>7 had been governors</a:t>
            </a:r>
          </a:p>
          <a:p>
            <a:pPr lvl="2"/>
            <a:r>
              <a:rPr lang="en-US" altLang="en-US" sz="1600" dirty="0" smtClean="0"/>
              <a:t>21 had fought in the </a:t>
            </a:r>
            <a:r>
              <a:rPr lang="en-US" altLang="en-US" sz="1600" dirty="0"/>
              <a:t>A</a:t>
            </a:r>
            <a:r>
              <a:rPr lang="en-US" altLang="en-US" sz="1600" dirty="0" smtClean="0"/>
              <a:t>merican Revolution</a:t>
            </a:r>
          </a:p>
          <a:p>
            <a:pPr lvl="2"/>
            <a:r>
              <a:rPr lang="en-US" altLang="en-US" sz="1600" dirty="0" smtClean="0"/>
              <a:t>8 had signed the Declaration of Independence</a:t>
            </a:r>
          </a:p>
          <a:p>
            <a:r>
              <a:rPr lang="en-US" altLang="en-US" sz="2000" dirty="0" smtClean="0"/>
              <a:t>Thomas Jefferson called the convention, “an assembly of demi-gods.” (pg.143)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42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Broad Range of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Alexander Hamilton, </a:t>
            </a:r>
            <a:r>
              <a:rPr lang="en-US" dirty="0"/>
              <a:t>N</a:t>
            </a:r>
            <a:r>
              <a:rPr lang="en-US" dirty="0" smtClean="0"/>
              <a:t>ew York</a:t>
            </a:r>
          </a:p>
          <a:p>
            <a:pPr lvl="1"/>
            <a:r>
              <a:rPr lang="en-US" dirty="0" smtClean="0"/>
              <a:t>Very conservative</a:t>
            </a:r>
          </a:p>
          <a:p>
            <a:pPr lvl="2"/>
            <a:r>
              <a:rPr lang="en-US" dirty="0" smtClean="0"/>
              <a:t>Disliked democracy</a:t>
            </a:r>
          </a:p>
          <a:p>
            <a:pPr lvl="2"/>
            <a:r>
              <a:rPr lang="en-US" dirty="0" smtClean="0"/>
              <a:t>Praised British organization of government including the monarchy and the House of Lords, “the best model (of government) the world has ever produced” (pg.143)</a:t>
            </a:r>
          </a:p>
          <a:p>
            <a:pPr lvl="2"/>
            <a:r>
              <a:rPr lang="en-US" dirty="0" smtClean="0"/>
              <a:t>Balance in government required elements of the aristocracy and monarchy in addition to republicanism</a:t>
            </a:r>
          </a:p>
          <a:p>
            <a:pPr lvl="3"/>
            <a:r>
              <a:rPr lang="en-US" dirty="0" smtClean="0"/>
              <a:t>Necessary to command respect of citizens and foreign empires</a:t>
            </a:r>
          </a:p>
          <a:p>
            <a:pPr lvl="2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2039164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22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Rivals for Government—</a:t>
            </a:r>
            <a:r>
              <a:rPr lang="en-US" altLang="en-US" sz="3600" dirty="0" smtClean="0"/>
              <a:t>Virginia Plan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Proposed by James Madison, Virginia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Federal government would have power to: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Levy </a:t>
            </a:r>
            <a:r>
              <a:rPr lang="en-US" altLang="en-US" dirty="0" smtClean="0"/>
              <a:t>taxes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Regulate commerce (trade)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Divided into 3 branches: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Executive (President)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Strong President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7 year term, 1 time only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Command army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Foreign relations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Many appointed positions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Judicial (courts)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Legislative (laws)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Bicameral Legislature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House of Representatives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Senate</a:t>
            </a:r>
          </a:p>
          <a:p>
            <a:pPr lvl="2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pic>
        <p:nvPicPr>
          <p:cNvPr id="25602" name="Picture 2" descr="http://www.thefederalistpapers.org/wp-content/uploads/2011/03/james-madis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922" y="2743200"/>
            <a:ext cx="3840478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0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And the New Jersey Plan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Proposed by William Paterson, New </a:t>
            </a:r>
            <a:r>
              <a:rPr lang="en-US" altLang="en-US" sz="2600" dirty="0" smtClean="0"/>
              <a:t>Jersey</a:t>
            </a:r>
          </a:p>
          <a:p>
            <a:r>
              <a:rPr lang="en-US" altLang="en-US" sz="2000" dirty="0">
                <a:hlinkClick r:id="rId2"/>
              </a:rPr>
              <a:t>http://</a:t>
            </a:r>
            <a:r>
              <a:rPr lang="en-US" altLang="en-US" sz="2000" dirty="0" smtClean="0">
                <a:hlinkClick r:id="rId2"/>
              </a:rPr>
              <a:t>www.wpunj.edu/university/history/WilliamPaterson_Bio.dot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lvl="1"/>
            <a:r>
              <a:rPr lang="en-US" altLang="en-US" sz="2400" dirty="0" smtClean="0"/>
              <a:t>Basically amended the Articles</a:t>
            </a:r>
          </a:p>
          <a:p>
            <a:pPr lvl="2"/>
            <a:r>
              <a:rPr lang="en-US" altLang="en-US" sz="1600" dirty="0"/>
              <a:t>Congress could tax and regulate </a:t>
            </a:r>
            <a:r>
              <a:rPr lang="en-US" altLang="en-US" sz="1600" dirty="0" smtClean="0"/>
              <a:t>trade, but</a:t>
            </a:r>
          </a:p>
          <a:p>
            <a:pPr lvl="2"/>
            <a:r>
              <a:rPr lang="en-US" altLang="en-US" sz="1600" dirty="0"/>
              <a:t>Kept the </a:t>
            </a:r>
            <a:r>
              <a:rPr lang="en-US" altLang="en-US" sz="1600" dirty="0" smtClean="0"/>
              <a:t>unicameral legislature</a:t>
            </a:r>
          </a:p>
          <a:p>
            <a:pPr lvl="2"/>
            <a:r>
              <a:rPr lang="en-US" altLang="en-US" sz="1600" dirty="0"/>
              <a:t>K</a:t>
            </a:r>
            <a:r>
              <a:rPr lang="en-US" altLang="en-US" sz="1600" dirty="0" smtClean="0"/>
              <a:t>ept </a:t>
            </a:r>
            <a:r>
              <a:rPr lang="en-US" altLang="en-US" sz="1600" dirty="0" smtClean="0"/>
              <a:t>one vote for each state regardless of size</a:t>
            </a:r>
            <a:endParaRPr lang="en-US" altLang="en-US" sz="1600" dirty="0"/>
          </a:p>
          <a:p>
            <a:pPr lvl="2"/>
            <a:r>
              <a:rPr lang="en-US" altLang="en-US" sz="1600" dirty="0" smtClean="0"/>
              <a:t>Preserved an executive committee instead of one president</a:t>
            </a:r>
          </a:p>
          <a:p>
            <a:pPr lvl="2"/>
            <a:r>
              <a:rPr lang="en-US" altLang="en-US" sz="1600" dirty="0" smtClean="0"/>
              <a:t>States remained sovereign except for the few powers granted to the federal government</a:t>
            </a:r>
          </a:p>
          <a:p>
            <a:pPr lvl="1"/>
            <a:r>
              <a:rPr lang="en-US" altLang="en-US" dirty="0" smtClean="0"/>
              <a:t>Under the New Jersey Plan, the United States would remain a loosely connected confederation of states</a:t>
            </a:r>
            <a:endParaRPr lang="en-US" altLang="en-US" dirty="0"/>
          </a:p>
        </p:txBody>
      </p:sp>
      <p:pic>
        <p:nvPicPr>
          <p:cNvPr id="24578" name="Picture 2" descr="http://www.xtimeline.com/__UserPic_Large/1670/ELT2007101710274099895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82" y="4572000"/>
            <a:ext cx="1877786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were the differences between the Virginia and New Jersey Plans?</a:t>
            </a:r>
          </a:p>
          <a:p>
            <a:pPr lvl="1"/>
            <a:r>
              <a:rPr lang="en-US" dirty="0" smtClean="0"/>
              <a:t>The Virginia Plan divided power among 3 branches—executive, judicial and legislative</a:t>
            </a:r>
          </a:p>
          <a:p>
            <a:pPr lvl="2"/>
            <a:r>
              <a:rPr lang="en-US" dirty="0"/>
              <a:t>1 strong </a:t>
            </a:r>
            <a:r>
              <a:rPr lang="en-US" dirty="0" smtClean="0"/>
              <a:t>President</a:t>
            </a:r>
          </a:p>
          <a:p>
            <a:pPr lvl="2"/>
            <a:r>
              <a:rPr lang="en-US" dirty="0" smtClean="0"/>
              <a:t>Bicameral legislature—states with larger populations would have more seats</a:t>
            </a:r>
          </a:p>
          <a:p>
            <a:pPr lvl="1"/>
            <a:r>
              <a:rPr lang="en-US" dirty="0" smtClean="0"/>
              <a:t>The New Jersey Plan advocated a different structure</a:t>
            </a:r>
          </a:p>
          <a:p>
            <a:pPr lvl="2"/>
            <a:r>
              <a:rPr lang="en-US" dirty="0" smtClean="0"/>
              <a:t>Executive committee</a:t>
            </a:r>
            <a:endParaRPr lang="en-US" dirty="0"/>
          </a:p>
          <a:p>
            <a:pPr lvl="2"/>
            <a:r>
              <a:rPr lang="en-US" dirty="0" smtClean="0"/>
              <a:t>Unicameral legislature—all states having equal representation</a:t>
            </a:r>
          </a:p>
          <a:p>
            <a:pPr lvl="2"/>
            <a:r>
              <a:rPr lang="en-US" dirty="0" smtClean="0"/>
              <a:t>Recognized states’ sovereignty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Compromises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The Great Compromise—Roger Sherman (CT) proposed that the government have a bicameral legislature</a:t>
            </a:r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514600"/>
            <a:ext cx="53594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0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Power vs. State’s Rights</a:t>
            </a:r>
          </a:p>
          <a:p>
            <a:pPr lvl="1"/>
            <a:r>
              <a:rPr lang="en-US" dirty="0" smtClean="0"/>
              <a:t>Madison wanted a national veto over state laws. He had to give that up</a:t>
            </a:r>
          </a:p>
          <a:p>
            <a:pPr lvl="1"/>
            <a:r>
              <a:rPr lang="en-US" dirty="0" smtClean="0"/>
              <a:t>Paterson supported state sovereignty. He had to bend to a stronger federal gov. than he wanted</a:t>
            </a:r>
          </a:p>
          <a:p>
            <a:pPr lvl="2"/>
            <a:r>
              <a:rPr lang="en-US" dirty="0" smtClean="0"/>
              <a:t>The Compromise forbade the states from enacting laws that were generally thought to be offensive</a:t>
            </a:r>
          </a:p>
          <a:p>
            <a:pPr lvl="2"/>
            <a:r>
              <a:rPr lang="en-US" dirty="0" smtClean="0"/>
              <a:t>Delegates supported a system know as </a:t>
            </a:r>
            <a:r>
              <a:rPr lang="en-US" b="1" dirty="0" smtClean="0"/>
              <a:t>federalism</a:t>
            </a:r>
            <a:r>
              <a:rPr lang="en-US" dirty="0" smtClean="0"/>
              <a:t>—divided power between the federal government and state governments</a:t>
            </a:r>
          </a:p>
          <a:p>
            <a:pPr lvl="2"/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612937"/>
            <a:ext cx="2971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91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1059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Ch. 5, Sec. 2—Drafting the Constitution</vt:lpstr>
      <vt:lpstr>Drafting the Constitution</vt:lpstr>
      <vt:lpstr>Constitutional Convention</vt:lpstr>
      <vt:lpstr>A Broad Range of Opinions</vt:lpstr>
      <vt:lpstr>Rivals for Government—Virginia Plan</vt:lpstr>
      <vt:lpstr>And the New Jersey Plan</vt:lpstr>
      <vt:lpstr>Assessing Understanding</vt:lpstr>
      <vt:lpstr>Compromises</vt:lpstr>
      <vt:lpstr>Compromises cont.</vt:lpstr>
      <vt:lpstr>Compromises continued </vt:lpstr>
      <vt:lpstr>The Bill of Rights</vt:lpstr>
      <vt:lpstr>Approval</vt:lpstr>
      <vt:lpstr>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 Constitutional Convention</dc:title>
  <dc:creator>Mary</dc:creator>
  <cp:lastModifiedBy>Peterburs, Mary G. </cp:lastModifiedBy>
  <cp:revision>32</cp:revision>
  <dcterms:created xsi:type="dcterms:W3CDTF">2013-10-09T01:45:27Z</dcterms:created>
  <dcterms:modified xsi:type="dcterms:W3CDTF">2015-10-02T17:42:49Z</dcterms:modified>
</cp:coreProperties>
</file>