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4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13" y="-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F591845-2371-48B3-8844-9A9D665D9159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FD75EB3-ABF8-407A-B7E0-34C5705C991C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91845-2371-48B3-8844-9A9D665D9159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5EB3-ABF8-407A-B7E0-34C5705C99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91845-2371-48B3-8844-9A9D665D9159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5EB3-ABF8-407A-B7E0-34C5705C99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91845-2371-48B3-8844-9A9D665D9159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5EB3-ABF8-407A-B7E0-34C5705C99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91845-2371-48B3-8844-9A9D665D9159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5EB3-ABF8-407A-B7E0-34C5705C99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91845-2371-48B3-8844-9A9D665D9159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5EB3-ABF8-407A-B7E0-34C5705C991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91845-2371-48B3-8844-9A9D665D9159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5EB3-ABF8-407A-B7E0-34C5705C99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91845-2371-48B3-8844-9A9D665D9159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5EB3-ABF8-407A-B7E0-34C5705C99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91845-2371-48B3-8844-9A9D665D9159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5EB3-ABF8-407A-B7E0-34C5705C99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91845-2371-48B3-8844-9A9D665D9159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5EB3-ABF8-407A-B7E0-34C5705C991C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91845-2371-48B3-8844-9A9D665D9159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5EB3-ABF8-407A-B7E0-34C5705C99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F591845-2371-48B3-8844-9A9D665D9159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FD75EB3-ABF8-407A-B7E0-34C5705C991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Ratifying the Constitution</a:t>
            </a:r>
            <a:br>
              <a:rPr lang="en-US" dirty="0" smtClean="0"/>
            </a:br>
            <a:r>
              <a:rPr lang="en-US" sz="3100" dirty="0" smtClean="0"/>
              <a:t>Constitutional Framework</a:t>
            </a:r>
            <a:endParaRPr lang="en-US" sz="31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A. Executive Branch</a:t>
            </a:r>
          </a:p>
          <a:p>
            <a:r>
              <a:rPr lang="en-US" sz="1200" dirty="0" smtClean="0"/>
              <a:t>B. Legislative Branch</a:t>
            </a:r>
          </a:p>
          <a:p>
            <a:r>
              <a:rPr lang="en-US" sz="1200" dirty="0" smtClean="0"/>
              <a:t>C. Judicial Branch</a:t>
            </a:r>
            <a:endParaRPr 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362200"/>
            <a:ext cx="4459551" cy="342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24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Separation </a:t>
            </a:r>
            <a:r>
              <a:rPr lang="en-US" dirty="0" smtClean="0"/>
              <a:t>of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a. Checks and balances</a:t>
            </a:r>
            <a:endParaRPr lang="en-US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73423"/>
            <a:ext cx="4297269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0091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Separation of Power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0"/>
            <a:ext cx="8001000" cy="3517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012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Constitutional </a:t>
            </a:r>
            <a:r>
              <a:rPr lang="en-US" dirty="0" smtClean="0"/>
              <a:t>Debate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A. Federalists—favored ratification of the new Constitution</a:t>
            </a:r>
          </a:p>
          <a:p>
            <a:pPr lvl="1"/>
            <a:r>
              <a:rPr lang="en-US" dirty="0" smtClean="0"/>
              <a:t>Favored a strong central government</a:t>
            </a:r>
          </a:p>
          <a:p>
            <a:pPr lvl="1"/>
            <a:r>
              <a:rPr lang="en-US" dirty="0" smtClean="0"/>
              <a:t>Included:  George Washington, James Madison and Alexander Hamilton</a:t>
            </a:r>
          </a:p>
          <a:p>
            <a:pPr lvl="1"/>
            <a:r>
              <a:rPr lang="en-US" dirty="0" smtClean="0"/>
              <a:t>Feared the United States would come apart if a stronger central government wasn’t in place</a:t>
            </a:r>
          </a:p>
          <a:p>
            <a:pPr lvl="1"/>
            <a:r>
              <a:rPr lang="en-US" b="1" i="1" dirty="0" smtClean="0"/>
              <a:t>The Federalist Papers</a:t>
            </a:r>
            <a:r>
              <a:rPr lang="en-US" dirty="0" smtClean="0"/>
              <a:t>—a series of 85 essays Published in NY, Madison, Hamilton, J. Jay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11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Thinking Critically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Read James Madison:  The Federalist, #10, pg. 157</a:t>
            </a:r>
          </a:p>
          <a:p>
            <a:r>
              <a:rPr lang="en-US" dirty="0" smtClean="0"/>
              <a:t>According to Madison, what are the differences between a democracy and a republic? Which does he support and why?</a:t>
            </a:r>
          </a:p>
          <a:p>
            <a:pPr lvl="2"/>
            <a:r>
              <a:rPr lang="en-US" dirty="0" smtClean="0"/>
              <a:t>In a democracy the people rule; in a republic the people choose a small group of citizens to govern fro them; Madison supported a republic because it is better suited to a large population and a large country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17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Thinking </a:t>
            </a:r>
            <a:r>
              <a:rPr lang="en-US" dirty="0" smtClean="0"/>
              <a:t>Critically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Madison consider factions to be good or bad for the nation? </a:t>
            </a:r>
          </a:p>
          <a:p>
            <a:pPr lvl="1"/>
            <a:r>
              <a:rPr lang="en-US" dirty="0" smtClean="0"/>
              <a:t>Madison thinks factions can be dangerous if they are not checked or if one such group takes control.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48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Constitutional </a:t>
            </a:r>
            <a:r>
              <a:rPr lang="en-US" dirty="0" smtClean="0"/>
              <a:t>Debate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B. Antifederalists—preferred to amend the Articles of Confederation</a:t>
            </a:r>
          </a:p>
          <a:p>
            <a:pPr lvl="1"/>
            <a:r>
              <a:rPr lang="en-US" dirty="0" smtClean="0"/>
              <a:t>Favored state sovereignty</a:t>
            </a:r>
          </a:p>
          <a:p>
            <a:pPr lvl="1"/>
            <a:r>
              <a:rPr lang="en-US" dirty="0" smtClean="0"/>
              <a:t>Included:  Sam Adams, John Hancock and Patrick Henry</a:t>
            </a:r>
          </a:p>
          <a:p>
            <a:pPr lvl="1"/>
            <a:r>
              <a:rPr lang="en-US" dirty="0" smtClean="0"/>
              <a:t>Feared the loss of freedom and potential tyranny</a:t>
            </a:r>
          </a:p>
        </p:txBody>
      </p:sp>
    </p:spTree>
    <p:extLst>
      <p:ext uri="{BB962C8B-B14F-4D97-AF65-F5344CB8AC3E}">
        <p14:creationId xmlns:p14="http://schemas.microsoft.com/office/powerpoint/2010/main" val="154599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American</a:t>
            </a:r>
            <a:br>
              <a:rPr lang="en-US" dirty="0" smtClean="0"/>
            </a:br>
            <a:r>
              <a:rPr lang="en-US" sz="3600" dirty="0" smtClean="0"/>
              <a:t>Bill </a:t>
            </a:r>
            <a:r>
              <a:rPr lang="en-US" sz="3600" dirty="0" smtClean="0"/>
              <a:t>of </a:t>
            </a:r>
            <a:r>
              <a:rPr lang="en-US" sz="3600" dirty="0" smtClean="0"/>
              <a:t>Rights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97180" indent="-228600">
              <a:buFont typeface="+mj-lt"/>
              <a:buAutoNum type="arabicPeriod"/>
            </a:pPr>
            <a:endParaRPr lang="en-US" sz="1200" dirty="0" smtClean="0"/>
          </a:p>
          <a:p>
            <a:pPr marL="297180" indent="-228600">
              <a:buFont typeface="+mj-lt"/>
              <a:buAutoNum type="arabicPeriod"/>
            </a:pPr>
            <a:endParaRPr lang="en-US" sz="1200" dirty="0"/>
          </a:p>
          <a:p>
            <a:pPr marL="297180" indent="-228600">
              <a:buFont typeface="+mj-lt"/>
              <a:buAutoNum type="arabicPeriod"/>
            </a:pPr>
            <a:r>
              <a:rPr lang="en-US" sz="1200" dirty="0" smtClean="0"/>
              <a:t>Freedom of religion, speech, press, assembly</a:t>
            </a:r>
          </a:p>
          <a:p>
            <a:pPr marL="297180" indent="-228600">
              <a:buFont typeface="+mj-lt"/>
              <a:buAutoNum type="arabicPeriod"/>
            </a:pPr>
            <a:r>
              <a:rPr lang="en-US" sz="1200" dirty="0" smtClean="0"/>
              <a:t>The right to bear arms</a:t>
            </a:r>
          </a:p>
          <a:p>
            <a:pPr marL="297180" indent="-228600">
              <a:buFont typeface="+mj-lt"/>
              <a:buAutoNum type="arabicPeriod"/>
            </a:pPr>
            <a:r>
              <a:rPr lang="en-US" sz="1200" dirty="0" smtClean="0"/>
              <a:t>Prohibits quartering of troops in private homes</a:t>
            </a:r>
          </a:p>
          <a:p>
            <a:pPr marL="297180" indent="-228600">
              <a:buFont typeface="+mj-lt"/>
              <a:buAutoNum type="arabicPeriod"/>
            </a:pPr>
            <a:r>
              <a:rPr lang="en-US" sz="1200" dirty="0" smtClean="0"/>
              <a:t>Protects from unreasonable search &amp; seizure </a:t>
            </a:r>
          </a:p>
          <a:p>
            <a:pPr marL="297180" indent="-228600">
              <a:buFont typeface="+mj-lt"/>
              <a:buAutoNum type="arabicPeriod"/>
            </a:pPr>
            <a:r>
              <a:rPr lang="en-US" sz="1200" dirty="0" smtClean="0"/>
              <a:t>Provides due process for accused persons</a:t>
            </a:r>
          </a:p>
          <a:p>
            <a:pPr marL="297180" indent="-228600">
              <a:buFont typeface="+mj-lt"/>
              <a:buAutoNum type="arabicPeriod"/>
            </a:pPr>
            <a:r>
              <a:rPr lang="en-US" sz="1200" dirty="0" smtClean="0"/>
              <a:t>Provides the right to a speedy and public trial</a:t>
            </a:r>
          </a:p>
          <a:p>
            <a:pPr marL="297180" indent="-228600">
              <a:buFont typeface="+mj-lt"/>
              <a:buAutoNum type="arabicPeriod"/>
            </a:pPr>
            <a:r>
              <a:rPr lang="en-US" sz="1200" dirty="0" smtClean="0"/>
              <a:t>Guarantees the right to a trial by jury of peers</a:t>
            </a:r>
          </a:p>
          <a:p>
            <a:pPr marL="297180" indent="-228600">
              <a:buFont typeface="+mj-lt"/>
              <a:buAutoNum type="arabicPeriod"/>
            </a:pPr>
            <a:r>
              <a:rPr lang="en-US" sz="1200" dirty="0" smtClean="0"/>
              <a:t>Prohibits excessive bail, cruel &amp; unusual punishment</a:t>
            </a:r>
          </a:p>
          <a:p>
            <a:pPr marL="297180" indent="-228600">
              <a:buFont typeface="+mj-lt"/>
              <a:buAutoNum type="arabicPeriod"/>
            </a:pPr>
            <a:r>
              <a:rPr lang="en-US" sz="1200" dirty="0" smtClean="0"/>
              <a:t>Provides that people have rights beyond these</a:t>
            </a:r>
          </a:p>
          <a:p>
            <a:pPr marL="297180" indent="-228600">
              <a:buFont typeface="+mj-lt"/>
              <a:buAutoNum type="arabicPeriod"/>
            </a:pPr>
            <a:r>
              <a:rPr lang="en-US" sz="1200" dirty="0" smtClean="0"/>
              <a:t>Powers not granted to the Feds belong to States</a:t>
            </a:r>
            <a:endParaRPr lang="en-US" sz="1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536"/>
            <a:ext cx="4114800" cy="686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36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Adopting </a:t>
            </a:r>
            <a:r>
              <a:rPr lang="en-US" dirty="0" smtClean="0"/>
              <a:t>the Constitution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Constitution became the supreme law of the land in March 1789</a:t>
            </a:r>
          </a:p>
          <a:p>
            <a:pPr lvl="1"/>
            <a:r>
              <a:rPr lang="en-US" dirty="0" smtClean="0"/>
              <a:t>To this day, it endures. Why?</a:t>
            </a:r>
          </a:p>
          <a:p>
            <a:pPr lvl="2"/>
            <a:r>
              <a:rPr lang="en-US" dirty="0" smtClean="0"/>
              <a:t>Purposely flexible</a:t>
            </a:r>
          </a:p>
          <a:p>
            <a:pPr lvl="2"/>
            <a:r>
              <a:rPr lang="en-US" dirty="0" smtClean="0"/>
              <a:t>Provides a process for its own amendment</a:t>
            </a:r>
          </a:p>
          <a:p>
            <a:pPr lvl="2"/>
            <a:r>
              <a:rPr lang="en-US" dirty="0" smtClean="0"/>
              <a:t>Amendment is possible, but difficult</a:t>
            </a:r>
          </a:p>
          <a:p>
            <a:pPr lvl="3"/>
            <a:r>
              <a:rPr lang="en-US" dirty="0" smtClean="0"/>
              <a:t>2/3 of BOTH house of Congress must approve</a:t>
            </a:r>
          </a:p>
          <a:p>
            <a:pPr lvl="3"/>
            <a:r>
              <a:rPr lang="en-US" dirty="0" smtClean="0"/>
              <a:t>3/4 of states must ratify</a:t>
            </a:r>
          </a:p>
          <a:p>
            <a:r>
              <a:rPr lang="en-US" sz="2200" dirty="0" smtClean="0"/>
              <a:t>The Bill of Rights was added </a:t>
            </a:r>
            <a:r>
              <a:rPr lang="en-US" sz="2000" dirty="0"/>
              <a:t>December 15, 1791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2702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60</TotalTime>
  <Words>373</Words>
  <Application>Microsoft Office PowerPoint</Application>
  <PresentationFormat>On-screen Show (4:3)</PresentationFormat>
  <Paragraphs>47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Austin</vt:lpstr>
      <vt:lpstr>Ratifying the Constitution Constitutional Framework</vt:lpstr>
      <vt:lpstr>Separation of Power</vt:lpstr>
      <vt:lpstr>Separation of Power cont.</vt:lpstr>
      <vt:lpstr>Constitutional Debate</vt:lpstr>
      <vt:lpstr>Thinking Critically</vt:lpstr>
      <vt:lpstr>Thinking Critically cont.</vt:lpstr>
      <vt:lpstr>Constitutional Debate cont.</vt:lpstr>
      <vt:lpstr>The American Bill of Rights</vt:lpstr>
      <vt:lpstr>Adopting the Constitution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V. Constitutional Framework</dc:title>
  <dc:creator>Mary</dc:creator>
  <cp:lastModifiedBy>Mary</cp:lastModifiedBy>
  <cp:revision>11</cp:revision>
  <dcterms:created xsi:type="dcterms:W3CDTF">2013-10-14T02:59:37Z</dcterms:created>
  <dcterms:modified xsi:type="dcterms:W3CDTF">2014-09-30T03:59:31Z</dcterms:modified>
</cp:coreProperties>
</file>