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sldIdLst>
    <p:sldId id="256" r:id="rId2"/>
    <p:sldId id="257" r:id="rId3"/>
    <p:sldId id="258" r:id="rId4"/>
    <p:sldId id="259" r:id="rId5"/>
    <p:sldId id="260" r:id="rId6"/>
    <p:sldId id="280" r:id="rId7"/>
    <p:sldId id="261" r:id="rId8"/>
    <p:sldId id="262" r:id="rId9"/>
    <p:sldId id="263" r:id="rId10"/>
    <p:sldId id="264" r:id="rId11"/>
    <p:sldId id="271" r:id="rId12"/>
    <p:sldId id="265" r:id="rId13"/>
    <p:sldId id="277" r:id="rId14"/>
    <p:sldId id="266" r:id="rId15"/>
    <p:sldId id="276" r:id="rId16"/>
    <p:sldId id="278" r:id="rId17"/>
    <p:sldId id="268" r:id="rId18"/>
    <p:sldId id="274" r:id="rId19"/>
    <p:sldId id="275" r:id="rId20"/>
    <p:sldId id="267" r:id="rId21"/>
    <p:sldId id="269" r:id="rId22"/>
    <p:sldId id="281" r:id="rId23"/>
    <p:sldId id="282" r:id="rId24"/>
    <p:sldId id="283" r:id="rId25"/>
    <p:sldId id="285" r:id="rId26"/>
    <p:sldId id="286" r:id="rId27"/>
    <p:sldId id="28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062B21C-EBAF-4CCE-934C-3E39E82B44D9}" type="datetimeFigureOut">
              <a:rPr lang="en-US" smtClean="0"/>
              <a:t>10/10/2014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F30AE-14B8-4015-922A-8F51A02B602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2B21C-EBAF-4CCE-934C-3E39E82B44D9}" type="datetimeFigureOut">
              <a:rPr lang="en-US" smtClean="0"/>
              <a:t>10/10/2014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F30AE-14B8-4015-922A-8F51A02B602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2B21C-EBAF-4CCE-934C-3E39E82B44D9}" type="datetimeFigureOut">
              <a:rPr lang="en-US" smtClean="0"/>
              <a:t>10/10/2014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F30AE-14B8-4015-922A-8F51A02B602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194175" cy="4498975"/>
          </a:xfrm>
        </p:spPr>
        <p:txBody>
          <a:bodyPr/>
          <a:lstStyle/>
          <a:p>
            <a:pPr lvl="0"/>
            <a:endParaRPr lang="en-US" noProof="0" smtClean="0"/>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A2903774-981D-4082-B9E8-E60F31FF2C7B}" type="slidenum">
              <a:rPr lang="en-US"/>
              <a:pPr>
                <a:defRPr/>
              </a:pPr>
              <a:t>‹#›</a:t>
            </a:fld>
            <a:endParaRPr lang="en-US"/>
          </a:p>
        </p:txBody>
      </p:sp>
    </p:spTree>
    <p:extLst>
      <p:ext uri="{BB962C8B-B14F-4D97-AF65-F5344CB8AC3E}">
        <p14:creationId xmlns:p14="http://schemas.microsoft.com/office/powerpoint/2010/main" val="511922111"/>
      </p:ext>
    </p:extLst>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62B21C-EBAF-4CCE-934C-3E39E82B44D9}" type="datetimeFigureOut">
              <a:rPr lang="en-US" smtClean="0"/>
              <a:t>10/10/2014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F30AE-14B8-4015-922A-8F51A02B602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F062B21C-EBAF-4CCE-934C-3E39E82B44D9}" type="datetimeFigureOut">
              <a:rPr lang="en-US" smtClean="0"/>
              <a:t>10/10/2014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F30AE-14B8-4015-922A-8F51A02B602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62B21C-EBAF-4CCE-934C-3E39E82B44D9}" type="datetimeFigureOut">
              <a:rPr lang="en-US" smtClean="0"/>
              <a:t>10/10/2014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8F30AE-14B8-4015-922A-8F51A02B6024}"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62B21C-EBAF-4CCE-934C-3E39E82B44D9}" type="datetimeFigureOut">
              <a:rPr lang="en-US" smtClean="0"/>
              <a:t>10/10/2014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8F30AE-14B8-4015-922A-8F51A02B602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62B21C-EBAF-4CCE-934C-3E39E82B44D9}" type="datetimeFigureOut">
              <a:rPr lang="en-US" smtClean="0"/>
              <a:t>10/10/2014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8F30AE-14B8-4015-922A-8F51A02B602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2B21C-EBAF-4CCE-934C-3E39E82B44D9}" type="datetimeFigureOut">
              <a:rPr lang="en-US" smtClean="0"/>
              <a:t>10/10/2014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8F30AE-14B8-4015-922A-8F51A02B602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F062B21C-EBAF-4CCE-934C-3E39E82B44D9}" type="datetimeFigureOut">
              <a:rPr lang="en-US" smtClean="0"/>
              <a:t>10/10/2014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878F30AE-14B8-4015-922A-8F51A02B602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2B21C-EBAF-4CCE-934C-3E39E82B44D9}" type="datetimeFigureOut">
              <a:rPr lang="en-US" smtClean="0"/>
              <a:t>10/10/2014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8F30AE-14B8-4015-922A-8F51A02B602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F062B21C-EBAF-4CCE-934C-3E39E82B44D9}" type="datetimeFigureOut">
              <a:rPr lang="en-US" smtClean="0"/>
              <a:t>10/10/2014</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878F30AE-14B8-4015-922A-8F51A02B602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whitehouse.gov/administration/cabine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3, Chapter 6</a:t>
            </a:r>
            <a:br>
              <a:rPr lang="en-US" dirty="0" smtClean="0"/>
            </a:br>
            <a:r>
              <a:rPr lang="en-US" dirty="0" smtClean="0"/>
              <a:t>The New Republic</a:t>
            </a:r>
            <a:endParaRPr lang="en-US" dirty="0"/>
          </a:p>
        </p:txBody>
      </p:sp>
      <p:sp>
        <p:nvSpPr>
          <p:cNvPr id="3" name="Subtitle 2"/>
          <p:cNvSpPr>
            <a:spLocks noGrp="1"/>
          </p:cNvSpPr>
          <p:nvPr>
            <p:ph type="subTitle" idx="1"/>
          </p:nvPr>
        </p:nvSpPr>
        <p:spPr/>
        <p:txBody>
          <a:bodyPr/>
          <a:lstStyle/>
          <a:p>
            <a:r>
              <a:rPr lang="en-US" dirty="0" smtClean="0"/>
              <a:t>1789-1816</a:t>
            </a:r>
            <a:endParaRPr lang="en-US" dirty="0"/>
          </a:p>
        </p:txBody>
      </p:sp>
    </p:spTree>
    <p:extLst>
      <p:ext uri="{BB962C8B-B14F-4D97-AF65-F5344CB8AC3E}">
        <p14:creationId xmlns:p14="http://schemas.microsoft.com/office/powerpoint/2010/main" val="156666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Your Understanding</a:t>
            </a:r>
            <a:endParaRPr lang="en-US" dirty="0"/>
          </a:p>
        </p:txBody>
      </p:sp>
      <p:sp>
        <p:nvSpPr>
          <p:cNvPr id="3" name="Content Placeholder 2"/>
          <p:cNvSpPr>
            <a:spLocks noGrp="1"/>
          </p:cNvSpPr>
          <p:nvPr>
            <p:ph idx="1"/>
          </p:nvPr>
        </p:nvSpPr>
        <p:spPr>
          <a:xfrm>
            <a:off x="990600" y="2057400"/>
            <a:ext cx="7125112" cy="4051437"/>
          </a:xfrm>
        </p:spPr>
        <p:txBody>
          <a:bodyPr/>
          <a:lstStyle/>
          <a:p>
            <a:endParaRPr lang="en-US" dirty="0" smtClean="0"/>
          </a:p>
          <a:p>
            <a:endParaRPr lang="en-US" dirty="0"/>
          </a:p>
          <a:p>
            <a:endParaRPr lang="en-US" dirty="0" smtClean="0"/>
          </a:p>
          <a:p>
            <a:endParaRPr lang="en-US" dirty="0"/>
          </a:p>
          <a:p>
            <a:r>
              <a:rPr lang="en-US" smtClean="0"/>
              <a:t>Why </a:t>
            </a:r>
            <a:r>
              <a:rPr lang="en-US" dirty="0" smtClean="0"/>
              <a:t>was setting up the Cabinet an important precedent?</a:t>
            </a:r>
          </a:p>
          <a:p>
            <a:pPr lvl="1"/>
            <a:r>
              <a:rPr lang="en-US" dirty="0" smtClean="0"/>
              <a:t>Setting up the Cabinet was an important precedent because the Cabinet members provided leadership for the various parts of the executive branch and helped advise the President</a:t>
            </a:r>
          </a:p>
          <a:p>
            <a:pPr lvl="1"/>
            <a:r>
              <a:rPr lang="en-US" dirty="0" smtClean="0"/>
              <a:t>Setting up a Cabinet didn’t become law until 1907</a:t>
            </a:r>
            <a:endParaRPr lang="en-US" dirty="0"/>
          </a:p>
        </p:txBody>
      </p:sp>
      <p:pic>
        <p:nvPicPr>
          <p:cNvPr id="6148" name="Picture 4" descr="http://www.whitehouse.gov/files/flash/ammap/projects/2010-cabinet-report/cabin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95400"/>
            <a:ext cx="5181600" cy="2153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64306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pPr eaLnBrk="1" hangingPunct="1">
              <a:defRPr/>
            </a:pPr>
            <a:r>
              <a:rPr lang="en-US" dirty="0" smtClean="0"/>
              <a:t>$Financial Crisis$</a:t>
            </a:r>
          </a:p>
        </p:txBody>
      </p:sp>
      <p:sp>
        <p:nvSpPr>
          <p:cNvPr id="20483" name="Rectangle 3"/>
          <p:cNvSpPr>
            <a:spLocks noGrp="1" noRot="1" noChangeArrowheads="1"/>
          </p:cNvSpPr>
          <p:nvPr>
            <p:ph idx="1"/>
          </p:nvPr>
        </p:nvSpPr>
        <p:spPr/>
        <p:txBody>
          <a:bodyPr>
            <a:normAutofit fontScale="92500" lnSpcReduction="20000"/>
          </a:bodyPr>
          <a:lstStyle/>
          <a:p>
            <a:pPr eaLnBrk="1" hangingPunct="1">
              <a:defRPr/>
            </a:pPr>
            <a:r>
              <a:rPr lang="en-US" sz="2400" b="0" dirty="0" smtClean="0"/>
              <a:t>The United States was severely in debt as a result of the Revolutionary War</a:t>
            </a:r>
          </a:p>
          <a:p>
            <a:pPr eaLnBrk="1" hangingPunct="1">
              <a:buFont typeface="Arial" charset="0"/>
              <a:buNone/>
              <a:defRPr/>
            </a:pPr>
            <a:endParaRPr lang="en-US" sz="1800" b="0" dirty="0" smtClean="0"/>
          </a:p>
          <a:p>
            <a:pPr eaLnBrk="1" hangingPunct="1">
              <a:defRPr/>
            </a:pPr>
            <a:r>
              <a:rPr lang="en-US" sz="2200" b="0" dirty="0" smtClean="0"/>
              <a:t>Owed money to foreign nations and </a:t>
            </a:r>
          </a:p>
          <a:p>
            <a:pPr eaLnBrk="1" hangingPunct="1">
              <a:defRPr/>
            </a:pPr>
            <a:r>
              <a:rPr lang="en-US" sz="2200" b="0" dirty="0" smtClean="0"/>
              <a:t>American Citizens</a:t>
            </a:r>
          </a:p>
          <a:p>
            <a:pPr eaLnBrk="1" hangingPunct="1">
              <a:defRPr/>
            </a:pPr>
            <a:endParaRPr lang="en-US" sz="1800" b="0" dirty="0"/>
          </a:p>
          <a:p>
            <a:pPr eaLnBrk="1" hangingPunct="1">
              <a:defRPr/>
            </a:pPr>
            <a:endParaRPr lang="en-US" sz="1800" b="0" dirty="0" smtClean="0"/>
          </a:p>
          <a:p>
            <a:pPr eaLnBrk="1" hangingPunct="1">
              <a:defRPr/>
            </a:pPr>
            <a:endParaRPr lang="en-US" sz="1800" b="0" dirty="0"/>
          </a:p>
          <a:p>
            <a:pPr eaLnBrk="1" hangingPunct="1">
              <a:defRPr/>
            </a:pPr>
            <a:endParaRPr lang="en-US" sz="1800" b="0" dirty="0" smtClean="0"/>
          </a:p>
          <a:p>
            <a:pPr eaLnBrk="1" hangingPunct="1">
              <a:defRPr/>
            </a:pPr>
            <a:r>
              <a:rPr lang="en-US" sz="1800" b="0" dirty="0" smtClean="0"/>
              <a:t>**Alexander Hamilton was Secretary of the</a:t>
            </a:r>
          </a:p>
          <a:p>
            <a:pPr eaLnBrk="1" hangingPunct="1">
              <a:defRPr/>
            </a:pPr>
            <a:r>
              <a:rPr lang="en-US" sz="1800" b="0" dirty="0" smtClean="0"/>
              <a:t>Treasury**</a:t>
            </a: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362200"/>
            <a:ext cx="28194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85456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Crisis</a:t>
            </a:r>
            <a:endParaRPr lang="en-US" dirty="0"/>
          </a:p>
        </p:txBody>
      </p:sp>
      <p:sp>
        <p:nvSpPr>
          <p:cNvPr id="3" name="Content Placeholder 2"/>
          <p:cNvSpPr>
            <a:spLocks noGrp="1"/>
          </p:cNvSpPr>
          <p:nvPr>
            <p:ph idx="1"/>
          </p:nvPr>
        </p:nvSpPr>
        <p:spPr>
          <a:xfrm>
            <a:off x="822960" y="1100628"/>
            <a:ext cx="7520940" cy="4004772"/>
          </a:xfrm>
        </p:spPr>
        <p:txBody>
          <a:bodyPr>
            <a:normAutofit fontScale="92500"/>
          </a:bodyPr>
          <a:lstStyle/>
          <a:p>
            <a:r>
              <a:rPr lang="en-US" dirty="0" smtClean="0"/>
              <a:t>Hamilton’s plan (Federalist)</a:t>
            </a:r>
          </a:p>
          <a:p>
            <a:pPr lvl="1"/>
            <a:r>
              <a:rPr lang="en-US" dirty="0" smtClean="0"/>
              <a:t>Felt nation’s agricultural economy was backward</a:t>
            </a:r>
          </a:p>
          <a:p>
            <a:pPr lvl="1"/>
            <a:r>
              <a:rPr lang="en-US" dirty="0" smtClean="0"/>
              <a:t>Wanted to develop a commercial and industrial economy</a:t>
            </a:r>
          </a:p>
          <a:p>
            <a:pPr lvl="2"/>
            <a:r>
              <a:rPr lang="en-US" dirty="0" smtClean="0"/>
              <a:t>Support a large federal government</a:t>
            </a:r>
          </a:p>
          <a:p>
            <a:pPr lvl="2"/>
            <a:r>
              <a:rPr lang="en-US" dirty="0" smtClean="0"/>
              <a:t>Strong Army and Navy</a:t>
            </a:r>
          </a:p>
          <a:p>
            <a:pPr lvl="1"/>
            <a:r>
              <a:rPr lang="en-US" dirty="0" smtClean="0"/>
              <a:t>Saw the national debt ($52 million) and additional states’ debt ($25 million) as ASSETS</a:t>
            </a:r>
          </a:p>
          <a:p>
            <a:pPr lvl="2"/>
            <a:r>
              <a:rPr lang="en-US" dirty="0" smtClean="0"/>
              <a:t>Rather than paying debt down, he proposed to fund them by selling government bonds</a:t>
            </a:r>
          </a:p>
          <a:p>
            <a:pPr lvl="3"/>
            <a:r>
              <a:rPr lang="en-US" dirty="0" smtClean="0"/>
              <a:t> bonds paid annual interest (dividends) to the holders</a:t>
            </a:r>
          </a:p>
          <a:p>
            <a:pPr lvl="2"/>
            <a:r>
              <a:rPr lang="en-US" dirty="0" smtClean="0"/>
              <a:t>To fund the annual interest on the bonds, Hamilton proposed</a:t>
            </a:r>
          </a:p>
          <a:p>
            <a:pPr lvl="3"/>
            <a:r>
              <a:rPr lang="en-US" dirty="0" smtClean="0"/>
              <a:t>New excise taxes--</a:t>
            </a:r>
            <a:r>
              <a:rPr lang="en-US" dirty="0"/>
              <a:t> taxes paid when purchases are made on a specific </a:t>
            </a:r>
            <a:r>
              <a:rPr lang="en-US" dirty="0" smtClean="0"/>
              <a:t>goods, </a:t>
            </a:r>
            <a:r>
              <a:rPr lang="en-US" dirty="0"/>
              <a:t>such as </a:t>
            </a:r>
            <a:r>
              <a:rPr lang="en-US" dirty="0" smtClean="0"/>
              <a:t>gasoline or whiskey</a:t>
            </a:r>
          </a:p>
          <a:p>
            <a:pPr lvl="3"/>
            <a:r>
              <a:rPr lang="en-US" dirty="0" smtClean="0"/>
              <a:t>New tariffs on imports</a:t>
            </a:r>
          </a:p>
          <a:p>
            <a:pPr lvl="1"/>
            <a:r>
              <a:rPr lang="en-US" dirty="0" smtClean="0"/>
              <a:t>Creation of a National Bank</a:t>
            </a:r>
          </a:p>
          <a:p>
            <a:pPr lvl="1"/>
            <a:r>
              <a:rPr lang="en-US" sz="1900" b="1" dirty="0" smtClean="0"/>
              <a:t>So- o-o-o why did Hamilton want to add to the national debt</a:t>
            </a:r>
            <a:r>
              <a:rPr lang="en-US" dirty="0" smtClean="0"/>
              <a:t>?</a:t>
            </a:r>
          </a:p>
          <a:p>
            <a:pPr lvl="1"/>
            <a:endParaRPr lang="en-US" dirty="0"/>
          </a:p>
        </p:txBody>
      </p:sp>
      <p:sp>
        <p:nvSpPr>
          <p:cNvPr id="4" name="TextBox 3"/>
          <p:cNvSpPr txBox="1"/>
          <p:nvPr/>
        </p:nvSpPr>
        <p:spPr>
          <a:xfrm>
            <a:off x="838200" y="5257800"/>
            <a:ext cx="7543800" cy="646331"/>
          </a:xfrm>
          <a:prstGeom prst="rect">
            <a:avLst/>
          </a:prstGeom>
          <a:noFill/>
        </p:spPr>
        <p:txBody>
          <a:bodyPr wrap="square" rtlCol="0">
            <a:spAutoFit/>
          </a:bodyPr>
          <a:lstStyle/>
          <a:p>
            <a:r>
              <a:rPr lang="en-US" dirty="0" smtClean="0"/>
              <a:t>Hamilton wanted to stabilize the economy first, which required increasing the debt to pay off earlier debt and give the nation financial stability.</a:t>
            </a:r>
            <a:endParaRPr lang="en-US" dirty="0"/>
          </a:p>
        </p:txBody>
      </p:sp>
    </p:spTree>
    <p:extLst>
      <p:ext uri="{BB962C8B-B14F-4D97-AF65-F5344CB8AC3E}">
        <p14:creationId xmlns:p14="http://schemas.microsoft.com/office/powerpoint/2010/main" val="5455789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500"/>
                                        <p:tgtEl>
                                          <p:spTgt spid="3">
                                            <p:txEl>
                                              <p:pRg st="10" end="1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500"/>
                                        <p:tgtEl>
                                          <p:spTgt spid="3">
                                            <p:txEl>
                                              <p:pRg st="11" end="1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12" end="12"/>
                                            </p:txEl>
                                          </p:spTgt>
                                        </p:tgtEl>
                                        <p:attrNameLst>
                                          <p:attrName>style.visibility</p:attrName>
                                        </p:attrNameLst>
                                      </p:cBhvr>
                                      <p:to>
                                        <p:strVal val="visible"/>
                                      </p:to>
                                    </p:set>
                                    <p:animEffect transition="in" filter="fade">
                                      <p:cBhvr>
                                        <p:cTn id="54" dur="500"/>
                                        <p:tgtEl>
                                          <p:spTgt spid="3">
                                            <p:txEl>
                                              <p:pRg st="12" end="1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
                                            <p:txEl>
                                              <p:pRg st="0" end="0"/>
                                            </p:txEl>
                                          </p:spTgt>
                                        </p:tgtEl>
                                        <p:attrNameLst>
                                          <p:attrName>style.visibility</p:attrName>
                                        </p:attrNameLst>
                                      </p:cBhvr>
                                      <p:to>
                                        <p:strVal val="visible"/>
                                      </p:to>
                                    </p:set>
                                    <p:animEffect transition="in" filter="fade">
                                      <p:cBhvr>
                                        <p:cTn id="5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301625" y="228600"/>
            <a:ext cx="8540750" cy="914400"/>
          </a:xfrm>
        </p:spPr>
        <p:txBody>
          <a:bodyPr/>
          <a:lstStyle/>
          <a:p>
            <a:pPr eaLnBrk="1" hangingPunct="1">
              <a:defRPr/>
            </a:pPr>
            <a:r>
              <a:rPr lang="en-US" smtClean="0"/>
              <a:t>Taxes and Tariffs</a:t>
            </a:r>
          </a:p>
        </p:txBody>
      </p:sp>
      <p:sp>
        <p:nvSpPr>
          <p:cNvPr id="26627" name="Rectangle 3"/>
          <p:cNvSpPr>
            <a:spLocks noGrp="1" noRot="1" noChangeArrowheads="1"/>
          </p:cNvSpPr>
          <p:nvPr>
            <p:ph type="body" sz="half" idx="1"/>
          </p:nvPr>
        </p:nvSpPr>
        <p:spPr>
          <a:xfrm>
            <a:off x="301625" y="1219200"/>
            <a:ext cx="5184775" cy="4879975"/>
          </a:xfrm>
        </p:spPr>
        <p:txBody>
          <a:bodyPr/>
          <a:lstStyle/>
          <a:p>
            <a:pPr eaLnBrk="1" hangingPunct="1">
              <a:defRPr/>
            </a:pPr>
            <a:r>
              <a:rPr lang="en-US" sz="2800" smtClean="0"/>
              <a:t>Hamilton proposed Tariffs on imported goods to try to get American’s to buy only American goods</a:t>
            </a:r>
          </a:p>
          <a:p>
            <a:pPr lvl="1" eaLnBrk="1" hangingPunct="1">
              <a:defRPr/>
            </a:pPr>
            <a:r>
              <a:rPr lang="en-US" sz="2400" smtClean="0"/>
              <a:t>Revenues from tariffs made up 90% of National Income in 1790</a:t>
            </a:r>
          </a:p>
          <a:p>
            <a:pPr eaLnBrk="1" hangingPunct="1">
              <a:defRPr/>
            </a:pPr>
            <a:r>
              <a:rPr lang="en-US" sz="2800" smtClean="0"/>
              <a:t>Hamilton created national taxes to raise money for Government </a:t>
            </a:r>
          </a:p>
        </p:txBody>
      </p:sp>
      <p:sp>
        <p:nvSpPr>
          <p:cNvPr id="14340" name="Rectangle 5"/>
          <p:cNvSpPr>
            <a:spLocks noGrp="1" noRot="1" noChangeArrowheads="1" noTextEdit="1"/>
          </p:cNvSpPr>
          <p:nvPr>
            <p:ph type="clipArt" sz="half" idx="2"/>
          </p:nvPr>
        </p:nvSpPr>
        <p:spPr>
          <a:xfrm>
            <a:off x="5867400" y="1447800"/>
            <a:ext cx="2895600" cy="3962400"/>
          </a:xfrm>
        </p:spPr>
      </p:sp>
      <p:pic>
        <p:nvPicPr>
          <p:cNvPr id="1434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447800"/>
            <a:ext cx="2895600"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23140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Hamilton’s Plan cont.</a:t>
            </a:r>
            <a:endParaRPr lang="en-US" dirty="0"/>
          </a:p>
        </p:txBody>
      </p:sp>
      <p:sp>
        <p:nvSpPr>
          <p:cNvPr id="3" name="Content Placeholder 2"/>
          <p:cNvSpPr>
            <a:spLocks noGrp="1"/>
          </p:cNvSpPr>
          <p:nvPr>
            <p:ph idx="1"/>
          </p:nvPr>
        </p:nvSpPr>
        <p:spPr/>
        <p:txBody>
          <a:bodyPr>
            <a:normAutofit/>
          </a:bodyPr>
          <a:lstStyle/>
          <a:p>
            <a:r>
              <a:rPr lang="en-US" dirty="0" smtClean="0"/>
              <a:t>Hamilton saw 3 benefits to his plan:</a:t>
            </a:r>
          </a:p>
          <a:p>
            <a:pPr lvl="1"/>
            <a:r>
              <a:rPr lang="en-US" dirty="0" smtClean="0"/>
              <a:t>It would establish the Nation’s financial credibility making it easier to borrow money in the future</a:t>
            </a:r>
          </a:p>
          <a:p>
            <a:pPr lvl="1"/>
            <a:r>
              <a:rPr lang="en-US" dirty="0" smtClean="0"/>
              <a:t>It would buy political support from America’s wealthiest citizens</a:t>
            </a:r>
          </a:p>
          <a:p>
            <a:pPr lvl="1"/>
            <a:r>
              <a:rPr lang="en-US" dirty="0" smtClean="0"/>
              <a:t>It would enrich investors so that they could/would invest in the commercial and industrial infrastructure by building ships and storehouses and dock and factories, etc.</a:t>
            </a:r>
          </a:p>
          <a:p>
            <a:r>
              <a:rPr lang="en-US" dirty="0" smtClean="0"/>
              <a:t>His plan was to redistribute wealth in 2 ways:</a:t>
            </a:r>
          </a:p>
          <a:p>
            <a:pPr lvl="1"/>
            <a:r>
              <a:rPr lang="en-US" dirty="0" smtClean="0"/>
              <a:t>From farmers to merchants</a:t>
            </a:r>
          </a:p>
          <a:p>
            <a:pPr lvl="1"/>
            <a:r>
              <a:rPr lang="en-US" dirty="0" smtClean="0"/>
              <a:t>From South to North</a:t>
            </a:r>
          </a:p>
          <a:p>
            <a:pPr lvl="2"/>
            <a:r>
              <a:rPr lang="en-US" dirty="0" smtClean="0"/>
              <a:t>Most of the debt was owed by seaport cities of the Northeast</a:t>
            </a:r>
          </a:p>
          <a:p>
            <a:pPr lvl="2"/>
            <a:r>
              <a:rPr lang="en-US" dirty="0" smtClean="0"/>
              <a:t>Southern states did a better job of paying-off their debts</a:t>
            </a:r>
          </a:p>
          <a:p>
            <a:pPr lvl="3"/>
            <a:endParaRPr lang="en-US" dirty="0"/>
          </a:p>
        </p:txBody>
      </p:sp>
    </p:spTree>
    <p:extLst>
      <p:ext uri="{BB962C8B-B14F-4D97-AF65-F5344CB8AC3E}">
        <p14:creationId xmlns:p14="http://schemas.microsoft.com/office/powerpoint/2010/main" val="7968021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eaLnBrk="1" hangingPunct="1">
              <a:defRPr/>
            </a:pPr>
            <a:r>
              <a:rPr lang="en-US" smtClean="0"/>
              <a:t>The Bank</a:t>
            </a:r>
          </a:p>
        </p:txBody>
      </p:sp>
      <p:sp>
        <p:nvSpPr>
          <p:cNvPr id="25603" name="Rectangle 3"/>
          <p:cNvSpPr>
            <a:spLocks noGrp="1" noRot="1" noChangeArrowheads="1"/>
          </p:cNvSpPr>
          <p:nvPr>
            <p:ph idx="1"/>
          </p:nvPr>
        </p:nvSpPr>
        <p:spPr/>
        <p:txBody>
          <a:bodyPr>
            <a:normAutofit/>
          </a:bodyPr>
          <a:lstStyle/>
          <a:p>
            <a:pPr eaLnBrk="1" hangingPunct="1">
              <a:defRPr/>
            </a:pPr>
            <a:r>
              <a:rPr lang="en-US" sz="2400" dirty="0" smtClean="0"/>
              <a:t>Hamilton proposed a national bank </a:t>
            </a:r>
          </a:p>
          <a:p>
            <a:pPr lvl="1" eaLnBrk="1" hangingPunct="1">
              <a:defRPr/>
            </a:pPr>
            <a:r>
              <a:rPr lang="en-US" sz="2400" dirty="0" smtClean="0"/>
              <a:t>The Bank of The United States</a:t>
            </a:r>
          </a:p>
          <a:p>
            <a:pPr eaLnBrk="1" hangingPunct="1">
              <a:defRPr/>
            </a:pPr>
            <a:r>
              <a:rPr lang="en-US" sz="2400" dirty="0" smtClean="0"/>
              <a:t>T. Jefferson &amp; J. Madison Opposed the bank saying it would only benefit the wealthy</a:t>
            </a:r>
          </a:p>
          <a:p>
            <a:pPr lvl="1" eaLnBrk="1" hangingPunct="1">
              <a:defRPr/>
            </a:pPr>
            <a:r>
              <a:rPr lang="en-US" sz="2400" dirty="0" smtClean="0"/>
              <a:t>Also claimed it was Unconstitutional</a:t>
            </a:r>
          </a:p>
          <a:p>
            <a:pPr eaLnBrk="1" hangingPunct="1">
              <a:defRPr/>
            </a:pPr>
            <a:r>
              <a:rPr lang="en-US" sz="2400" dirty="0" smtClean="0"/>
              <a:t>Washington agreed with Hamilton and passed the bill</a:t>
            </a:r>
          </a:p>
        </p:txBody>
      </p:sp>
    </p:spTree>
    <p:extLst>
      <p:ext uri="{BB962C8B-B14F-4D97-AF65-F5344CB8AC3E}">
        <p14:creationId xmlns:p14="http://schemas.microsoft.com/office/powerpoint/2010/main" val="24903314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pPr eaLnBrk="1" hangingPunct="1">
              <a:defRPr/>
            </a:pPr>
            <a:r>
              <a:rPr lang="en-US" smtClean="0"/>
              <a:t>Controversy to Come</a:t>
            </a:r>
          </a:p>
        </p:txBody>
      </p:sp>
      <p:sp>
        <p:nvSpPr>
          <p:cNvPr id="28675" name="Rectangle 3"/>
          <p:cNvSpPr>
            <a:spLocks noGrp="1" noRot="1" noChangeArrowheads="1"/>
          </p:cNvSpPr>
          <p:nvPr>
            <p:ph idx="1"/>
          </p:nvPr>
        </p:nvSpPr>
        <p:spPr/>
        <p:txBody>
          <a:bodyPr>
            <a:normAutofit/>
          </a:bodyPr>
          <a:lstStyle/>
          <a:p>
            <a:pPr eaLnBrk="1" hangingPunct="1">
              <a:lnSpc>
                <a:spcPct val="90000"/>
              </a:lnSpc>
              <a:defRPr/>
            </a:pPr>
            <a:r>
              <a:rPr lang="en-US" sz="2400" b="0" dirty="0" smtClean="0"/>
              <a:t>Hamilton experienced opposition to his policies and to the financial power he gave the federal government</a:t>
            </a:r>
          </a:p>
          <a:p>
            <a:pPr eaLnBrk="1" hangingPunct="1">
              <a:lnSpc>
                <a:spcPct val="90000"/>
              </a:lnSpc>
              <a:buFont typeface="Arial" charset="0"/>
              <a:buNone/>
              <a:defRPr/>
            </a:pPr>
            <a:endParaRPr lang="en-US" sz="2400" b="0" dirty="0" smtClean="0"/>
          </a:p>
          <a:p>
            <a:pPr eaLnBrk="1" hangingPunct="1">
              <a:lnSpc>
                <a:spcPct val="90000"/>
              </a:lnSpc>
              <a:defRPr/>
            </a:pPr>
            <a:r>
              <a:rPr lang="en-US" sz="2400" b="0" dirty="0" smtClean="0"/>
              <a:t>Congress split down the middle regarding the issue</a:t>
            </a:r>
          </a:p>
          <a:p>
            <a:pPr eaLnBrk="1" hangingPunct="1">
              <a:lnSpc>
                <a:spcPct val="90000"/>
              </a:lnSpc>
              <a:defRPr/>
            </a:pPr>
            <a:endParaRPr lang="en-US" sz="2400" b="0" dirty="0" smtClean="0"/>
          </a:p>
          <a:p>
            <a:pPr eaLnBrk="1" hangingPunct="1">
              <a:lnSpc>
                <a:spcPct val="90000"/>
              </a:lnSpc>
              <a:defRPr/>
            </a:pPr>
            <a:r>
              <a:rPr lang="en-US" sz="2400" b="0" dirty="0" smtClean="0"/>
              <a:t>T. Jefferson &amp; J. Madison had different visions than A. Hamilton of what the USA should become.</a:t>
            </a:r>
          </a:p>
        </p:txBody>
      </p:sp>
    </p:spTree>
    <p:extLst>
      <p:ext uri="{BB962C8B-B14F-4D97-AF65-F5344CB8AC3E}">
        <p14:creationId xmlns:p14="http://schemas.microsoft.com/office/powerpoint/2010/main" val="193212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Opposition</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To justify his ambitious plan, Hamilton interpreted the Constitution rather broadly</a:t>
            </a:r>
          </a:p>
          <a:p>
            <a:pPr lvl="1"/>
            <a:r>
              <a:rPr lang="en-US" sz="2000" dirty="0" smtClean="0"/>
              <a:t>Relied on “implied powers” empowering Congress to enact laws for the “general welfare” of the country.</a:t>
            </a:r>
          </a:p>
          <a:p>
            <a:pPr lvl="1"/>
            <a:r>
              <a:rPr lang="en-US" sz="2000" dirty="0" smtClean="0"/>
              <a:t>This broad interpretation, or </a:t>
            </a:r>
            <a:r>
              <a:rPr lang="en-US" sz="2000" b="1" dirty="0" smtClean="0"/>
              <a:t>loose construction </a:t>
            </a:r>
            <a:r>
              <a:rPr lang="en-US" sz="2000" dirty="0" smtClean="0"/>
              <a:t>(Hamilton’s), of the Constitution appalled opponents</a:t>
            </a:r>
          </a:p>
          <a:p>
            <a:pPr lvl="1"/>
            <a:r>
              <a:rPr lang="en-US" sz="2000" dirty="0" smtClean="0"/>
              <a:t>Opponents (Jefferson and Madison) preferred a more literal interpretation, or </a:t>
            </a:r>
            <a:r>
              <a:rPr lang="en-US" sz="2000" b="1" dirty="0" smtClean="0"/>
              <a:t>strict construction</a:t>
            </a:r>
            <a:r>
              <a:rPr lang="en-US" sz="2000" dirty="0" smtClean="0"/>
              <a:t>, of the Constitution limiting federal power</a:t>
            </a:r>
          </a:p>
          <a:p>
            <a:pPr lvl="1"/>
            <a:r>
              <a:rPr lang="en-US" sz="2000" dirty="0" smtClean="0"/>
              <a:t>Jefferson and Madison accused Hamilton of establishing a “kingly government</a:t>
            </a:r>
          </a:p>
        </p:txBody>
      </p:sp>
    </p:spTree>
    <p:extLst>
      <p:ext uri="{BB962C8B-B14F-4D97-AF65-F5344CB8AC3E}">
        <p14:creationId xmlns:p14="http://schemas.microsoft.com/office/powerpoint/2010/main" val="12166325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304800" y="0"/>
            <a:ext cx="8540750" cy="990600"/>
          </a:xfrm>
        </p:spPr>
        <p:txBody>
          <a:bodyPr/>
          <a:lstStyle/>
          <a:p>
            <a:pPr eaLnBrk="1" hangingPunct="1">
              <a:defRPr/>
            </a:pPr>
            <a:r>
              <a:rPr lang="en-US" sz="3600" dirty="0" smtClean="0"/>
              <a:t>Compromise</a:t>
            </a:r>
          </a:p>
        </p:txBody>
      </p:sp>
      <p:sp>
        <p:nvSpPr>
          <p:cNvPr id="22531" name="Rectangle 3"/>
          <p:cNvSpPr>
            <a:spLocks noGrp="1" noRot="1" noChangeArrowheads="1"/>
          </p:cNvSpPr>
          <p:nvPr>
            <p:ph idx="1"/>
          </p:nvPr>
        </p:nvSpPr>
        <p:spPr>
          <a:xfrm>
            <a:off x="301625" y="1295400"/>
            <a:ext cx="8540750" cy="4803775"/>
          </a:xfrm>
        </p:spPr>
        <p:txBody>
          <a:bodyPr>
            <a:normAutofit/>
          </a:bodyPr>
          <a:lstStyle/>
          <a:p>
            <a:pPr eaLnBrk="1" hangingPunct="1">
              <a:lnSpc>
                <a:spcPct val="90000"/>
              </a:lnSpc>
              <a:defRPr/>
            </a:pPr>
            <a:r>
              <a:rPr lang="en-US" sz="2800" dirty="0" smtClean="0"/>
              <a:t>Congress agreed to pay off debts to foreign countries, but, </a:t>
            </a:r>
          </a:p>
          <a:p>
            <a:pPr eaLnBrk="1" hangingPunct="1">
              <a:lnSpc>
                <a:spcPct val="90000"/>
              </a:lnSpc>
              <a:defRPr/>
            </a:pPr>
            <a:r>
              <a:rPr lang="en-US" sz="2000" dirty="0" smtClean="0"/>
              <a:t>They did not want to pay American Citizens that bought war bonds</a:t>
            </a:r>
          </a:p>
          <a:p>
            <a:pPr lvl="1" eaLnBrk="1" hangingPunct="1">
              <a:lnSpc>
                <a:spcPct val="90000"/>
              </a:lnSpc>
              <a:defRPr/>
            </a:pPr>
            <a:r>
              <a:rPr lang="en-US" sz="2000" dirty="0" smtClean="0"/>
              <a:t>Speculators were thought to get too wealthy from this plan</a:t>
            </a:r>
          </a:p>
          <a:p>
            <a:pPr lvl="1" eaLnBrk="1" hangingPunct="1">
              <a:lnSpc>
                <a:spcPct val="90000"/>
              </a:lnSpc>
              <a:defRPr/>
            </a:pPr>
            <a:r>
              <a:rPr lang="en-US" sz="2000" dirty="0" smtClean="0"/>
              <a:t>Original bond owners felt cheated. And, </a:t>
            </a:r>
          </a:p>
          <a:p>
            <a:pPr eaLnBrk="1" hangingPunct="1">
              <a:lnSpc>
                <a:spcPct val="90000"/>
              </a:lnSpc>
              <a:defRPr/>
            </a:pPr>
            <a:r>
              <a:rPr lang="en-US" sz="2000" dirty="0"/>
              <a:t>s</a:t>
            </a:r>
            <a:r>
              <a:rPr lang="en-US" sz="2000" dirty="0" smtClean="0"/>
              <a:t>outhern states thought they would be paying more than necessary since their war debt wasn’t as large as the North’s</a:t>
            </a:r>
          </a:p>
          <a:p>
            <a:pPr eaLnBrk="1" hangingPunct="1">
              <a:lnSpc>
                <a:spcPct val="90000"/>
              </a:lnSpc>
              <a:defRPr/>
            </a:pPr>
            <a:r>
              <a:rPr lang="en-US" sz="2000" b="0" dirty="0" smtClean="0"/>
              <a:t>Why, asked Southern voters, should they have to pay federal taxes to bailout Northern debts?</a:t>
            </a:r>
          </a:p>
        </p:txBody>
      </p:sp>
    </p:spTree>
    <p:extLst>
      <p:ext uri="{BB962C8B-B14F-4D97-AF65-F5344CB8AC3E}">
        <p14:creationId xmlns:p14="http://schemas.microsoft.com/office/powerpoint/2010/main" val="19352388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animEffect transition="in" filter="fade">
                                      <p:cBhvr>
                                        <p:cTn id="7" dur="500"/>
                                        <p:tgtEl>
                                          <p:spTgt spid="2253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1">
                                            <p:txEl>
                                              <p:pRg st="3" end="3"/>
                                            </p:txEl>
                                          </p:spTgt>
                                        </p:tgtEl>
                                        <p:attrNameLst>
                                          <p:attrName>style.visibility</p:attrName>
                                        </p:attrNameLst>
                                      </p:cBhvr>
                                      <p:to>
                                        <p:strVal val="visible"/>
                                      </p:to>
                                    </p:set>
                                    <p:animEffect transition="in" filter="fade">
                                      <p:cBhvr>
                                        <p:cTn id="12" dur="500"/>
                                        <p:tgtEl>
                                          <p:spTgt spid="2253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31">
                                            <p:txEl>
                                              <p:pRg st="4" end="4"/>
                                            </p:txEl>
                                          </p:spTgt>
                                        </p:tgtEl>
                                        <p:attrNameLst>
                                          <p:attrName>style.visibility</p:attrName>
                                        </p:attrNameLst>
                                      </p:cBhvr>
                                      <p:to>
                                        <p:strVal val="visible"/>
                                      </p:to>
                                    </p:set>
                                    <p:animEffect transition="in" filter="fade">
                                      <p:cBhvr>
                                        <p:cTn id="17" dur="500"/>
                                        <p:tgtEl>
                                          <p:spTgt spid="2253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531">
                                            <p:txEl>
                                              <p:pRg st="5" end="5"/>
                                            </p:txEl>
                                          </p:spTgt>
                                        </p:tgtEl>
                                        <p:attrNameLst>
                                          <p:attrName>style.visibility</p:attrName>
                                        </p:attrNameLst>
                                      </p:cBhvr>
                                      <p:to>
                                        <p:strVal val="visible"/>
                                      </p:to>
                                    </p:set>
                                    <p:animEffect transition="in" filter="fade">
                                      <p:cBhvr>
                                        <p:cTn id="22" dur="500"/>
                                        <p:tgtEl>
                                          <p:spTgt spid="225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pPr eaLnBrk="1" hangingPunct="1">
              <a:defRPr/>
            </a:pPr>
            <a:r>
              <a:rPr lang="en-US" dirty="0" smtClean="0"/>
              <a:t>Compromise</a:t>
            </a:r>
          </a:p>
        </p:txBody>
      </p:sp>
      <p:sp>
        <p:nvSpPr>
          <p:cNvPr id="23555" name="Rectangle 3"/>
          <p:cNvSpPr>
            <a:spLocks noGrp="1" noRot="1" noChangeArrowheads="1"/>
          </p:cNvSpPr>
          <p:nvPr>
            <p:ph type="body" sz="half" idx="1"/>
          </p:nvPr>
        </p:nvSpPr>
        <p:spPr/>
        <p:txBody>
          <a:bodyPr/>
          <a:lstStyle/>
          <a:p>
            <a:pPr eaLnBrk="1" hangingPunct="1">
              <a:defRPr/>
            </a:pPr>
            <a:r>
              <a:rPr lang="en-US" sz="2800" dirty="0" smtClean="0"/>
              <a:t>Southern states agreed to pay if the Nation’s Capital was located in the </a:t>
            </a:r>
            <a:r>
              <a:rPr lang="en-US" sz="2800" dirty="0"/>
              <a:t>S</a:t>
            </a:r>
            <a:r>
              <a:rPr lang="en-US" sz="2800" dirty="0" smtClean="0"/>
              <a:t>outh</a:t>
            </a:r>
          </a:p>
          <a:p>
            <a:pPr eaLnBrk="1" hangingPunct="1">
              <a:defRPr/>
            </a:pPr>
            <a:r>
              <a:rPr lang="en-US" sz="2800" dirty="0" smtClean="0"/>
              <a:t>Washington D.C. was created due to this compromise </a:t>
            </a:r>
          </a:p>
        </p:txBody>
      </p:sp>
      <p:pic>
        <p:nvPicPr>
          <p:cNvPr id="12292" name="Picture 5"/>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4419600" y="1828800"/>
            <a:ext cx="4076981" cy="2362200"/>
          </a:xfrm>
        </p:spPr>
      </p:pic>
    </p:spTree>
    <p:extLst>
      <p:ext uri="{BB962C8B-B14F-4D97-AF65-F5344CB8AC3E}">
        <p14:creationId xmlns:p14="http://schemas.microsoft.com/office/powerpoint/2010/main" val="338218702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Government and Party Politics</a:t>
            </a:r>
            <a:endParaRPr lang="en-US" sz="3200" dirty="0"/>
          </a:p>
        </p:txBody>
      </p:sp>
      <p:sp>
        <p:nvSpPr>
          <p:cNvPr id="9" name="Content Placeholder 8"/>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p:txBody>
      </p:sp>
      <p:pic>
        <p:nvPicPr>
          <p:cNvPr id="10" name="Picture 2" descr="http://upload.wikimedia.org/wikipedia/commons/b/b6/Gilbert_Stuart_Williamstown_Portrait_of_George_Washingt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2209800"/>
            <a:ext cx="2362200" cy="28269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90600" y="1066800"/>
            <a:ext cx="7162800" cy="584775"/>
          </a:xfrm>
          <a:prstGeom prst="rect">
            <a:avLst/>
          </a:prstGeom>
          <a:noFill/>
        </p:spPr>
        <p:txBody>
          <a:bodyPr wrap="square" rtlCol="0">
            <a:spAutoFit/>
          </a:bodyPr>
          <a:lstStyle/>
          <a:p>
            <a:r>
              <a:rPr lang="en-US" sz="3200" dirty="0" smtClean="0"/>
              <a:t>Washington’s Presidency</a:t>
            </a:r>
            <a:endParaRPr lang="en-US" sz="3200" dirty="0"/>
          </a:p>
        </p:txBody>
      </p:sp>
    </p:spTree>
    <p:extLst>
      <p:ext uri="{BB962C8B-B14F-4D97-AF65-F5344CB8AC3E}">
        <p14:creationId xmlns:p14="http://schemas.microsoft.com/office/powerpoint/2010/main" val="425129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Your Understanding</a:t>
            </a:r>
            <a:endParaRPr lang="en-US" dirty="0"/>
          </a:p>
        </p:txBody>
      </p:sp>
      <p:sp>
        <p:nvSpPr>
          <p:cNvPr id="3" name="Content Placeholder 2"/>
          <p:cNvSpPr>
            <a:spLocks noGrp="1"/>
          </p:cNvSpPr>
          <p:nvPr>
            <p:ph idx="1"/>
          </p:nvPr>
        </p:nvSpPr>
        <p:spPr/>
        <p:txBody>
          <a:bodyPr>
            <a:normAutofit/>
          </a:bodyPr>
          <a:lstStyle/>
          <a:p>
            <a:r>
              <a:rPr lang="en-US" sz="2400" dirty="0" smtClean="0"/>
              <a:t>Why did Hamilton want to add to the national debt?</a:t>
            </a:r>
          </a:p>
          <a:p>
            <a:pPr lvl="1"/>
            <a:r>
              <a:rPr lang="en-US" sz="2400" dirty="0" smtClean="0"/>
              <a:t>He wanted the federal government to take over those debts. He wanted to stabilize the economy first, which required increasing the debt to pay off earlier debt and give the nation financial credibility</a:t>
            </a:r>
            <a:endParaRPr lang="en-US" sz="2400" dirty="0"/>
          </a:p>
        </p:txBody>
      </p:sp>
    </p:spTree>
    <p:extLst>
      <p:ext uri="{BB962C8B-B14F-4D97-AF65-F5344CB8AC3E}">
        <p14:creationId xmlns:p14="http://schemas.microsoft.com/office/powerpoint/2010/main" val="32789067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normAutofit/>
          </a:bodyPr>
          <a:lstStyle/>
          <a:p>
            <a:r>
              <a:rPr lang="en-US" sz="2400" dirty="0"/>
              <a:t>Read page 195, </a:t>
            </a:r>
            <a:r>
              <a:rPr lang="en-US" sz="2400" i="1" dirty="0" smtClean="0"/>
              <a:t>The </a:t>
            </a:r>
            <a:r>
              <a:rPr lang="en-US" sz="2400" i="1" dirty="0"/>
              <a:t>Whiskey Rebellion</a:t>
            </a:r>
          </a:p>
          <a:p>
            <a:pPr lvl="1"/>
            <a:r>
              <a:rPr lang="en-US" sz="2400" dirty="0" smtClean="0"/>
              <a:t>Analyze </a:t>
            </a:r>
            <a:r>
              <a:rPr lang="en-US" sz="2400" dirty="0" smtClean="0"/>
              <a:t>the Political cartoon by answering:</a:t>
            </a:r>
          </a:p>
          <a:p>
            <a:r>
              <a:rPr lang="en-US" sz="1800" b="0" dirty="0" smtClean="0"/>
              <a:t>Which figure(s) in the cartoon represent(s) the rebel(s) and which the government?  Does the cartoonist side with the government or the rebels? How do you know?</a:t>
            </a:r>
          </a:p>
        </p:txBody>
      </p:sp>
    </p:spTree>
    <p:extLst>
      <p:ext uri="{BB962C8B-B14F-4D97-AF65-F5344CB8AC3E}">
        <p14:creationId xmlns:p14="http://schemas.microsoft.com/office/powerpoint/2010/main" val="30436929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Whiskey Rebellion</a:t>
            </a:r>
            <a:endParaRPr lang="en-US" dirty="0"/>
          </a:p>
        </p:txBody>
      </p:sp>
      <p:sp>
        <p:nvSpPr>
          <p:cNvPr id="3" name="Content Placeholder 2"/>
          <p:cNvSpPr>
            <a:spLocks noGrp="1"/>
          </p:cNvSpPr>
          <p:nvPr>
            <p:ph idx="1"/>
          </p:nvPr>
        </p:nvSpPr>
        <p:spPr/>
        <p:txBody>
          <a:bodyPr>
            <a:normAutofit lnSpcReduction="10000"/>
          </a:bodyPr>
          <a:lstStyle/>
          <a:p>
            <a:pPr>
              <a:defRPr/>
            </a:pPr>
            <a:r>
              <a:rPr lang="en-US" sz="2400" b="0" dirty="0"/>
              <a:t>Hamilton’s taxes angered people in western </a:t>
            </a:r>
            <a:r>
              <a:rPr lang="en-US" sz="2400" b="0" dirty="0" smtClean="0"/>
              <a:t>Pennsylvania (think British taxes)</a:t>
            </a:r>
          </a:p>
          <a:p>
            <a:pPr>
              <a:defRPr/>
            </a:pPr>
            <a:r>
              <a:rPr lang="en-US" sz="2400" b="0" dirty="0" smtClean="0"/>
              <a:t>It was difficult to transport grain from w. Penn., across the mountains, to eastern </a:t>
            </a:r>
            <a:r>
              <a:rPr lang="en-US" sz="2400" b="0" dirty="0" smtClean="0"/>
              <a:t>markets, so they distilled their grains into spirits (whiskey) to take to market</a:t>
            </a:r>
            <a:endParaRPr lang="en-US" sz="2400" b="0" dirty="0"/>
          </a:p>
          <a:p>
            <a:pPr>
              <a:defRPr/>
            </a:pPr>
            <a:r>
              <a:rPr lang="en-US" sz="2400" b="0" dirty="0" smtClean="0"/>
              <a:t>And, f</a:t>
            </a:r>
            <a:r>
              <a:rPr lang="en-US" sz="2400" b="0" dirty="0" smtClean="0"/>
              <a:t>armers often </a:t>
            </a:r>
            <a:r>
              <a:rPr lang="en-US" sz="2400" b="0" dirty="0"/>
              <a:t>bartered and </a:t>
            </a:r>
            <a:r>
              <a:rPr lang="en-US" sz="2400" b="0" dirty="0" smtClean="0"/>
              <a:t>traded, so they </a:t>
            </a:r>
            <a:r>
              <a:rPr lang="en-US" sz="2400" b="0" dirty="0"/>
              <a:t>did not have </a:t>
            </a:r>
            <a:r>
              <a:rPr lang="en-US" sz="2400" b="0" dirty="0" smtClean="0"/>
              <a:t>cash-money </a:t>
            </a:r>
            <a:r>
              <a:rPr lang="en-US" sz="2400" b="0" dirty="0"/>
              <a:t>for </a:t>
            </a:r>
            <a:r>
              <a:rPr lang="en-US" sz="2400" b="0" dirty="0" smtClean="0"/>
              <a:t>taxes, so</a:t>
            </a:r>
            <a:endParaRPr lang="en-US" sz="2400" b="0" dirty="0"/>
          </a:p>
          <a:p>
            <a:pPr>
              <a:defRPr/>
            </a:pPr>
            <a:r>
              <a:rPr lang="en-US" sz="2400" b="0" dirty="0"/>
              <a:t>In 1794 they rebelled burning </a:t>
            </a:r>
            <a:r>
              <a:rPr lang="en-US" sz="2400" b="0" dirty="0" smtClean="0"/>
              <a:t>buildings and attacking </a:t>
            </a:r>
            <a:r>
              <a:rPr lang="en-US" sz="2400" b="0" dirty="0"/>
              <a:t>tax </a:t>
            </a:r>
            <a:r>
              <a:rPr lang="en-US" sz="2400" b="0" dirty="0" smtClean="0"/>
              <a:t>collectors</a:t>
            </a:r>
            <a:endParaRPr lang="en-US" dirty="0"/>
          </a:p>
        </p:txBody>
      </p:sp>
    </p:spTree>
    <p:extLst>
      <p:ext uri="{BB962C8B-B14F-4D97-AF65-F5344CB8AC3E}">
        <p14:creationId xmlns:p14="http://schemas.microsoft.com/office/powerpoint/2010/main" val="7752888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p:txBody>
          <a:bodyPr>
            <a:normAutofit fontScale="85000" lnSpcReduction="20000"/>
          </a:bodyPr>
          <a:lstStyle/>
          <a:p>
            <a:pPr>
              <a:defRPr/>
            </a:pPr>
            <a:r>
              <a:rPr lang="en-US" b="0" dirty="0"/>
              <a:t>President Washington crushed the rebellion by sending in </a:t>
            </a:r>
            <a:r>
              <a:rPr lang="en-US" b="0" dirty="0" smtClean="0"/>
              <a:t>troops</a:t>
            </a:r>
            <a:endParaRPr lang="en-US" b="0" dirty="0"/>
          </a:p>
          <a:p>
            <a:pPr>
              <a:defRPr/>
            </a:pPr>
            <a:r>
              <a:rPr lang="en-US" b="0" dirty="0"/>
              <a:t>He said if citizens wanted the laws changed they had to do it peacefully</a:t>
            </a:r>
          </a:p>
          <a:p>
            <a:pPr>
              <a:defRPr/>
            </a:pPr>
            <a:r>
              <a:rPr lang="en-US" b="0" dirty="0"/>
              <a:t>The Government would use force when necessary</a:t>
            </a:r>
          </a:p>
          <a:p>
            <a:endParaRPr lang="en-US" dirty="0"/>
          </a:p>
        </p:txBody>
      </p:sp>
      <p:sp>
        <p:nvSpPr>
          <p:cNvPr id="4" name="Title 3"/>
          <p:cNvSpPr>
            <a:spLocks noGrp="1"/>
          </p:cNvSpPr>
          <p:nvPr>
            <p:ph type="title"/>
          </p:nvPr>
        </p:nvSpPr>
        <p:spPr/>
        <p:txBody>
          <a:bodyPr/>
          <a:lstStyle/>
          <a:p>
            <a:r>
              <a:rPr lang="en-US" dirty="0" smtClean="0"/>
              <a:t>Whiskey Rebellion cont.</a:t>
            </a:r>
            <a:endParaRPr lang="en-US" dirty="0"/>
          </a:p>
        </p:txBody>
      </p:sp>
      <p:pic>
        <p:nvPicPr>
          <p:cNvPr id="7" name="Picture 7" descr="untitled"/>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822325" y="1838379"/>
            <a:ext cx="3200400" cy="223033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292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Whiskey Rebellion cont.</a:t>
            </a:r>
            <a:endParaRPr lang="en-US" dirty="0"/>
          </a:p>
        </p:txBody>
      </p:sp>
      <p:sp>
        <p:nvSpPr>
          <p:cNvPr id="6" name="Content Placeholder 5"/>
          <p:cNvSpPr>
            <a:spLocks noGrp="1"/>
          </p:cNvSpPr>
          <p:nvPr>
            <p:ph idx="1"/>
          </p:nvPr>
        </p:nvSpPr>
        <p:spPr/>
        <p:txBody>
          <a:bodyPr>
            <a:normAutofit/>
          </a:bodyPr>
          <a:lstStyle/>
          <a:p>
            <a:r>
              <a:rPr lang="en-US" sz="2400" b="0" dirty="0" smtClean="0"/>
              <a:t>At the recommendation of Hamilton, as </a:t>
            </a:r>
            <a:r>
              <a:rPr lang="en-US" sz="2400" b="0" dirty="0" smtClean="0"/>
              <a:t>Commander In Chief, </a:t>
            </a:r>
            <a:r>
              <a:rPr lang="en-US" sz="2400" b="0" dirty="0" smtClean="0"/>
              <a:t>Washington </a:t>
            </a:r>
            <a:r>
              <a:rPr lang="en-US" sz="2400" b="0" dirty="0" smtClean="0"/>
              <a:t>sent in 12,000 troops to end the rebellion</a:t>
            </a:r>
          </a:p>
          <a:p>
            <a:r>
              <a:rPr lang="en-US" sz="2400" b="0" dirty="0" smtClean="0"/>
              <a:t>Farmers recognized they were out-numbered, so many just stayed home</a:t>
            </a:r>
          </a:p>
          <a:p>
            <a:r>
              <a:rPr lang="en-US" sz="2400" b="0" dirty="0" smtClean="0"/>
              <a:t>Rebellion dissolved</a:t>
            </a:r>
          </a:p>
          <a:p>
            <a:r>
              <a:rPr lang="en-US" sz="2400" b="0" dirty="0" smtClean="0"/>
              <a:t>Country divided</a:t>
            </a:r>
            <a:endParaRPr lang="en-US" sz="2400" b="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667000"/>
            <a:ext cx="5078796"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11275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Emergence of Political Parties</a:t>
            </a:r>
            <a:endParaRPr lang="en-US" dirty="0"/>
          </a:p>
        </p:txBody>
      </p:sp>
      <p:sp>
        <p:nvSpPr>
          <p:cNvPr id="5" name="Content Placeholder 4"/>
          <p:cNvSpPr>
            <a:spLocks noGrp="1"/>
          </p:cNvSpPr>
          <p:nvPr>
            <p:ph idx="1"/>
          </p:nvPr>
        </p:nvSpPr>
        <p:spPr/>
        <p:txBody>
          <a:bodyPr/>
          <a:lstStyle/>
          <a:p>
            <a:pPr>
              <a:defRPr/>
            </a:pPr>
            <a:endParaRPr lang="en-US"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95399"/>
            <a:ext cx="7239000" cy="491374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363695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l" eaLnBrk="1" hangingPunct="1">
              <a:defRPr/>
            </a:pPr>
            <a:r>
              <a:rPr lang="en-US" dirty="0" smtClean="0"/>
              <a:t>Election of 1796</a:t>
            </a:r>
          </a:p>
        </p:txBody>
      </p:sp>
      <p:sp>
        <p:nvSpPr>
          <p:cNvPr id="3075" name="Rectangle 3"/>
          <p:cNvSpPr>
            <a:spLocks noGrp="1" noChangeArrowheads="1"/>
          </p:cNvSpPr>
          <p:nvPr>
            <p:ph type="body" idx="1"/>
          </p:nvPr>
        </p:nvSpPr>
        <p:spPr/>
        <p:txBody>
          <a:bodyPr>
            <a:normAutofit/>
          </a:bodyPr>
          <a:lstStyle/>
          <a:p>
            <a:pPr eaLnBrk="1" hangingPunct="1">
              <a:lnSpc>
                <a:spcPct val="90000"/>
              </a:lnSpc>
              <a:defRPr/>
            </a:pPr>
            <a:r>
              <a:rPr lang="en-US" sz="2400" b="0" dirty="0" smtClean="0"/>
              <a:t>By 1796 Americans began to divide into opposing groups and form political parties</a:t>
            </a:r>
          </a:p>
          <a:p>
            <a:pPr eaLnBrk="1" hangingPunct="1">
              <a:lnSpc>
                <a:spcPct val="90000"/>
              </a:lnSpc>
              <a:defRPr/>
            </a:pPr>
            <a:r>
              <a:rPr lang="en-US" sz="2400" b="0" dirty="0" smtClean="0"/>
              <a:t>Parties began as social clubs called “Democratic Societies”</a:t>
            </a:r>
          </a:p>
          <a:p>
            <a:pPr eaLnBrk="1" hangingPunct="1">
              <a:lnSpc>
                <a:spcPct val="90000"/>
              </a:lnSpc>
              <a:defRPr/>
            </a:pPr>
            <a:r>
              <a:rPr lang="en-US" sz="2400" b="0" dirty="0" smtClean="0"/>
              <a:t>Washington denounced political parties</a:t>
            </a:r>
          </a:p>
          <a:p>
            <a:pPr lvl="1" eaLnBrk="1" hangingPunct="1">
              <a:lnSpc>
                <a:spcPct val="90000"/>
              </a:lnSpc>
              <a:defRPr/>
            </a:pPr>
            <a:r>
              <a:rPr lang="en-US" sz="2400" dirty="0" smtClean="0"/>
              <a:t>“they will divide the nation”</a:t>
            </a:r>
          </a:p>
          <a:p>
            <a:pPr eaLnBrk="1" hangingPunct="1">
              <a:lnSpc>
                <a:spcPct val="90000"/>
              </a:lnSpc>
              <a:defRPr/>
            </a:pPr>
            <a:r>
              <a:rPr lang="en-US" sz="2400" b="0" dirty="0" smtClean="0"/>
              <a:t>Many Americans considered political parties harmful</a:t>
            </a:r>
          </a:p>
          <a:p>
            <a:pPr lvl="1" eaLnBrk="1" hangingPunct="1">
              <a:lnSpc>
                <a:spcPct val="90000"/>
              </a:lnSpc>
              <a:defRPr/>
            </a:pPr>
            <a:r>
              <a:rPr lang="en-US" sz="2400" dirty="0" smtClean="0"/>
              <a:t>“factions” were to be avoided as much as strong central government</a:t>
            </a:r>
          </a:p>
        </p:txBody>
      </p:sp>
    </p:spTree>
    <p:extLst>
      <p:ext uri="{BB962C8B-B14F-4D97-AF65-F5344CB8AC3E}">
        <p14:creationId xmlns:p14="http://schemas.microsoft.com/office/powerpoint/2010/main" val="17674472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fade">
                                      <p:cBhvr>
                                        <p:cTn id="7" dur="500"/>
                                        <p:tgtEl>
                                          <p:spTgt spid="30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2" end="2"/>
                                            </p:txEl>
                                          </p:spTgt>
                                        </p:tgtEl>
                                        <p:attrNameLst>
                                          <p:attrName>style.visibility</p:attrName>
                                        </p:attrNameLst>
                                      </p:cBhvr>
                                      <p:to>
                                        <p:strVal val="visible"/>
                                      </p:to>
                                    </p:set>
                                    <p:animEffect transition="in" filter="fade">
                                      <p:cBhvr>
                                        <p:cTn id="12" dur="500"/>
                                        <p:tgtEl>
                                          <p:spTgt spid="307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075">
                                            <p:txEl>
                                              <p:pRg st="3" end="3"/>
                                            </p:txEl>
                                          </p:spTgt>
                                        </p:tgtEl>
                                        <p:attrNameLst>
                                          <p:attrName>style.visibility</p:attrName>
                                        </p:attrNameLst>
                                      </p:cBhvr>
                                      <p:to>
                                        <p:strVal val="visible"/>
                                      </p:to>
                                    </p:set>
                                    <p:animEffect transition="in" filter="fade">
                                      <p:cBhvr>
                                        <p:cTn id="15" dur="5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lstStyle/>
          <a:p>
            <a:pPr algn="ctr" eaLnBrk="1" hangingPunct="1">
              <a:defRPr/>
            </a:pPr>
            <a:r>
              <a:rPr lang="en-US" dirty="0" smtClean="0"/>
              <a:t>The Parties Emerge</a:t>
            </a:r>
          </a:p>
        </p:txBody>
      </p:sp>
      <p:sp>
        <p:nvSpPr>
          <p:cNvPr id="4101" name="Rectangle 5"/>
          <p:cNvSpPr>
            <a:spLocks noGrp="1" noChangeArrowheads="1"/>
          </p:cNvSpPr>
          <p:nvPr>
            <p:ph type="body" sz="half" idx="1"/>
          </p:nvPr>
        </p:nvSpPr>
        <p:spPr>
          <a:xfrm>
            <a:off x="304800" y="1524000"/>
            <a:ext cx="4038600" cy="4525963"/>
          </a:xfrm>
          <a:ln w="19050">
            <a:solidFill>
              <a:schemeClr val="tx1"/>
            </a:solidFill>
          </a:ln>
        </p:spPr>
        <p:txBody>
          <a:bodyPr/>
          <a:lstStyle/>
          <a:p>
            <a:pPr algn="ctr" eaLnBrk="1" hangingPunct="1">
              <a:lnSpc>
                <a:spcPct val="80000"/>
              </a:lnSpc>
              <a:buFont typeface="Wingdings" pitchFamily="2" charset="2"/>
              <a:buNone/>
              <a:defRPr/>
            </a:pPr>
            <a:r>
              <a:rPr lang="en-US" sz="2400" u="sng" dirty="0" smtClean="0"/>
              <a:t>Federalist</a:t>
            </a:r>
          </a:p>
          <a:p>
            <a:pPr eaLnBrk="1" hangingPunct="1">
              <a:lnSpc>
                <a:spcPct val="80000"/>
              </a:lnSpc>
              <a:defRPr/>
            </a:pPr>
            <a:r>
              <a:rPr lang="en-US" sz="2400" dirty="0" smtClean="0"/>
              <a:t>Hamilton &amp; Adams</a:t>
            </a:r>
          </a:p>
          <a:p>
            <a:pPr lvl="1" eaLnBrk="1" hangingPunct="1">
              <a:lnSpc>
                <a:spcPct val="80000"/>
              </a:lnSpc>
              <a:defRPr/>
            </a:pPr>
            <a:r>
              <a:rPr lang="en-US" sz="2000" dirty="0" smtClean="0"/>
              <a:t>Supported the policies of Washington administration</a:t>
            </a:r>
          </a:p>
          <a:p>
            <a:pPr lvl="1" eaLnBrk="1" hangingPunct="1">
              <a:lnSpc>
                <a:spcPct val="80000"/>
              </a:lnSpc>
              <a:defRPr/>
            </a:pPr>
            <a:r>
              <a:rPr lang="en-US" sz="2000" dirty="0" smtClean="0"/>
              <a:t>Rule by the wealthy</a:t>
            </a:r>
          </a:p>
          <a:p>
            <a:pPr lvl="1" eaLnBrk="1" hangingPunct="1">
              <a:lnSpc>
                <a:spcPct val="80000"/>
              </a:lnSpc>
              <a:defRPr/>
            </a:pPr>
            <a:r>
              <a:rPr lang="en-US" sz="2000" dirty="0" smtClean="0"/>
              <a:t>Loose interpretation of Constitution </a:t>
            </a:r>
          </a:p>
          <a:p>
            <a:pPr lvl="1" eaLnBrk="1" hangingPunct="1">
              <a:lnSpc>
                <a:spcPct val="80000"/>
              </a:lnSpc>
              <a:defRPr/>
            </a:pPr>
            <a:r>
              <a:rPr lang="en-US" sz="2000" dirty="0" smtClean="0"/>
              <a:t>Liked strong federal government</a:t>
            </a:r>
          </a:p>
          <a:p>
            <a:pPr lvl="1" eaLnBrk="1" hangingPunct="1">
              <a:lnSpc>
                <a:spcPct val="80000"/>
              </a:lnSpc>
              <a:defRPr/>
            </a:pPr>
            <a:r>
              <a:rPr lang="en-US" sz="2000" dirty="0" smtClean="0"/>
              <a:t>Emphasis on manufacturing </a:t>
            </a:r>
          </a:p>
          <a:p>
            <a:pPr lvl="1" eaLnBrk="1" hangingPunct="1">
              <a:lnSpc>
                <a:spcPct val="80000"/>
              </a:lnSpc>
              <a:defRPr/>
            </a:pPr>
            <a:r>
              <a:rPr lang="en-US" sz="2000" dirty="0" smtClean="0"/>
              <a:t>National bank</a:t>
            </a:r>
          </a:p>
          <a:p>
            <a:pPr lvl="1" eaLnBrk="1" hangingPunct="1">
              <a:lnSpc>
                <a:spcPct val="80000"/>
              </a:lnSpc>
              <a:defRPr/>
            </a:pPr>
            <a:r>
              <a:rPr lang="en-US" sz="2000" dirty="0" smtClean="0"/>
              <a:t>Protective tariffs </a:t>
            </a:r>
          </a:p>
          <a:p>
            <a:pPr lvl="1" eaLnBrk="1" hangingPunct="1">
              <a:lnSpc>
                <a:spcPct val="80000"/>
              </a:lnSpc>
              <a:defRPr/>
            </a:pPr>
            <a:r>
              <a:rPr lang="en-US" sz="2000" dirty="0" smtClean="0"/>
              <a:t>Supported Britain </a:t>
            </a:r>
          </a:p>
        </p:txBody>
      </p:sp>
      <p:sp>
        <p:nvSpPr>
          <p:cNvPr id="4102" name="Rectangle 6"/>
          <p:cNvSpPr>
            <a:spLocks noGrp="1" noChangeArrowheads="1"/>
          </p:cNvSpPr>
          <p:nvPr>
            <p:ph type="body" sz="half" idx="2"/>
          </p:nvPr>
        </p:nvSpPr>
        <p:spPr>
          <a:xfrm>
            <a:off x="4648200" y="1524000"/>
            <a:ext cx="4267200" cy="4602163"/>
          </a:xfrm>
          <a:ln w="19050">
            <a:solidFill>
              <a:schemeClr val="tx1"/>
            </a:solidFill>
          </a:ln>
        </p:spPr>
        <p:txBody>
          <a:bodyPr/>
          <a:lstStyle/>
          <a:p>
            <a:pPr algn="ctr" eaLnBrk="1" hangingPunct="1">
              <a:lnSpc>
                <a:spcPct val="80000"/>
              </a:lnSpc>
              <a:buFont typeface="Wingdings" pitchFamily="2" charset="2"/>
              <a:buNone/>
              <a:defRPr/>
            </a:pPr>
            <a:r>
              <a:rPr lang="en-US" sz="2400" u="sng" dirty="0" smtClean="0"/>
              <a:t>Democratic-Republicans</a:t>
            </a:r>
          </a:p>
          <a:p>
            <a:pPr eaLnBrk="1" hangingPunct="1">
              <a:lnSpc>
                <a:spcPct val="80000"/>
              </a:lnSpc>
              <a:defRPr/>
            </a:pPr>
            <a:r>
              <a:rPr lang="en-US" sz="2400" dirty="0" smtClean="0"/>
              <a:t>Jefferson &amp; Madison</a:t>
            </a:r>
          </a:p>
          <a:p>
            <a:pPr lvl="1" eaLnBrk="1" hangingPunct="1">
              <a:lnSpc>
                <a:spcPct val="80000"/>
              </a:lnSpc>
              <a:defRPr/>
            </a:pPr>
            <a:r>
              <a:rPr lang="en-US" sz="2000" dirty="0" smtClean="0"/>
              <a:t>Wanted to limit power of federal government</a:t>
            </a:r>
          </a:p>
          <a:p>
            <a:pPr lvl="1" eaLnBrk="1" hangingPunct="1">
              <a:lnSpc>
                <a:spcPct val="80000"/>
              </a:lnSpc>
              <a:defRPr/>
            </a:pPr>
            <a:r>
              <a:rPr lang="en-US" sz="2000" dirty="0" smtClean="0"/>
              <a:t>Rule by the people</a:t>
            </a:r>
          </a:p>
          <a:p>
            <a:pPr lvl="1" eaLnBrk="1" hangingPunct="1">
              <a:lnSpc>
                <a:spcPct val="80000"/>
              </a:lnSpc>
              <a:defRPr/>
            </a:pPr>
            <a:r>
              <a:rPr lang="en-US" sz="2000" dirty="0" smtClean="0"/>
              <a:t>Strict/literal interpretation of the Constitution</a:t>
            </a:r>
          </a:p>
          <a:p>
            <a:pPr lvl="1" eaLnBrk="1" hangingPunct="1">
              <a:lnSpc>
                <a:spcPct val="80000"/>
              </a:lnSpc>
              <a:defRPr/>
            </a:pPr>
            <a:r>
              <a:rPr lang="en-US" sz="2000" dirty="0" smtClean="0"/>
              <a:t>Strong state governments</a:t>
            </a:r>
          </a:p>
          <a:p>
            <a:pPr lvl="1" eaLnBrk="1" hangingPunct="1">
              <a:lnSpc>
                <a:spcPct val="80000"/>
              </a:lnSpc>
              <a:defRPr/>
            </a:pPr>
            <a:r>
              <a:rPr lang="en-US" sz="2000" dirty="0" smtClean="0"/>
              <a:t>Emphasis on agriculture</a:t>
            </a:r>
          </a:p>
          <a:p>
            <a:pPr lvl="1" eaLnBrk="1" hangingPunct="1">
              <a:lnSpc>
                <a:spcPct val="80000"/>
              </a:lnSpc>
              <a:defRPr/>
            </a:pPr>
            <a:r>
              <a:rPr lang="en-US" sz="2000" dirty="0" smtClean="0"/>
              <a:t>State banks</a:t>
            </a:r>
          </a:p>
          <a:p>
            <a:pPr lvl="1" eaLnBrk="1" hangingPunct="1">
              <a:lnSpc>
                <a:spcPct val="80000"/>
              </a:lnSpc>
              <a:defRPr/>
            </a:pPr>
            <a:r>
              <a:rPr lang="en-US" sz="2000" dirty="0" smtClean="0"/>
              <a:t> Free trade</a:t>
            </a:r>
          </a:p>
          <a:p>
            <a:pPr lvl="1" eaLnBrk="1" hangingPunct="1">
              <a:lnSpc>
                <a:spcPct val="80000"/>
              </a:lnSpc>
              <a:defRPr/>
            </a:pPr>
            <a:r>
              <a:rPr lang="en-US" sz="2000" dirty="0" smtClean="0"/>
              <a:t>Supported French</a:t>
            </a:r>
          </a:p>
        </p:txBody>
      </p:sp>
      <p:pic>
        <p:nvPicPr>
          <p:cNvPr id="512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100012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228600"/>
            <a:ext cx="11239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636584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1">
                                            <p:txEl>
                                              <p:pRg st="2" end="2"/>
                                            </p:txEl>
                                          </p:spTgt>
                                        </p:tgtEl>
                                        <p:attrNameLst>
                                          <p:attrName>style.visibility</p:attrName>
                                        </p:attrNameLst>
                                      </p:cBhvr>
                                      <p:to>
                                        <p:strVal val="visible"/>
                                      </p:to>
                                    </p:set>
                                    <p:animEffect transition="in" filter="fade">
                                      <p:cBhvr>
                                        <p:cTn id="7" dur="500"/>
                                        <p:tgtEl>
                                          <p:spTgt spid="410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1">
                                            <p:txEl>
                                              <p:pRg st="3" end="3"/>
                                            </p:txEl>
                                          </p:spTgt>
                                        </p:tgtEl>
                                        <p:attrNameLst>
                                          <p:attrName>style.visibility</p:attrName>
                                        </p:attrNameLst>
                                      </p:cBhvr>
                                      <p:to>
                                        <p:strVal val="visible"/>
                                      </p:to>
                                    </p:set>
                                    <p:animEffect transition="in" filter="fade">
                                      <p:cBhvr>
                                        <p:cTn id="12" dur="500"/>
                                        <p:tgtEl>
                                          <p:spTgt spid="410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1">
                                            <p:txEl>
                                              <p:pRg st="4" end="4"/>
                                            </p:txEl>
                                          </p:spTgt>
                                        </p:tgtEl>
                                        <p:attrNameLst>
                                          <p:attrName>style.visibility</p:attrName>
                                        </p:attrNameLst>
                                      </p:cBhvr>
                                      <p:to>
                                        <p:strVal val="visible"/>
                                      </p:to>
                                    </p:set>
                                    <p:animEffect transition="in" filter="fade">
                                      <p:cBhvr>
                                        <p:cTn id="17" dur="500"/>
                                        <p:tgtEl>
                                          <p:spTgt spid="410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01">
                                            <p:txEl>
                                              <p:pRg st="5" end="5"/>
                                            </p:txEl>
                                          </p:spTgt>
                                        </p:tgtEl>
                                        <p:attrNameLst>
                                          <p:attrName>style.visibility</p:attrName>
                                        </p:attrNameLst>
                                      </p:cBhvr>
                                      <p:to>
                                        <p:strVal val="visible"/>
                                      </p:to>
                                    </p:set>
                                    <p:animEffect transition="in" filter="fade">
                                      <p:cBhvr>
                                        <p:cTn id="22" dur="500"/>
                                        <p:tgtEl>
                                          <p:spTgt spid="410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01">
                                            <p:txEl>
                                              <p:pRg st="6" end="6"/>
                                            </p:txEl>
                                          </p:spTgt>
                                        </p:tgtEl>
                                        <p:attrNameLst>
                                          <p:attrName>style.visibility</p:attrName>
                                        </p:attrNameLst>
                                      </p:cBhvr>
                                      <p:to>
                                        <p:strVal val="visible"/>
                                      </p:to>
                                    </p:set>
                                    <p:animEffect transition="in" filter="fade">
                                      <p:cBhvr>
                                        <p:cTn id="27" dur="500"/>
                                        <p:tgtEl>
                                          <p:spTgt spid="410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01">
                                            <p:txEl>
                                              <p:pRg st="7" end="7"/>
                                            </p:txEl>
                                          </p:spTgt>
                                        </p:tgtEl>
                                        <p:attrNameLst>
                                          <p:attrName>style.visibility</p:attrName>
                                        </p:attrNameLst>
                                      </p:cBhvr>
                                      <p:to>
                                        <p:strVal val="visible"/>
                                      </p:to>
                                    </p:set>
                                    <p:animEffect transition="in" filter="fade">
                                      <p:cBhvr>
                                        <p:cTn id="32" dur="500"/>
                                        <p:tgtEl>
                                          <p:spTgt spid="410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101">
                                            <p:txEl>
                                              <p:pRg st="8" end="8"/>
                                            </p:txEl>
                                          </p:spTgt>
                                        </p:tgtEl>
                                        <p:attrNameLst>
                                          <p:attrName>style.visibility</p:attrName>
                                        </p:attrNameLst>
                                      </p:cBhvr>
                                      <p:to>
                                        <p:strVal val="visible"/>
                                      </p:to>
                                    </p:set>
                                    <p:animEffect transition="in" filter="fade">
                                      <p:cBhvr>
                                        <p:cTn id="37" dur="500"/>
                                        <p:tgtEl>
                                          <p:spTgt spid="410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101">
                                            <p:txEl>
                                              <p:pRg st="9" end="9"/>
                                            </p:txEl>
                                          </p:spTgt>
                                        </p:tgtEl>
                                        <p:attrNameLst>
                                          <p:attrName>style.visibility</p:attrName>
                                        </p:attrNameLst>
                                      </p:cBhvr>
                                      <p:to>
                                        <p:strVal val="visible"/>
                                      </p:to>
                                    </p:set>
                                    <p:animEffect transition="in" filter="fade">
                                      <p:cBhvr>
                                        <p:cTn id="42" dur="500"/>
                                        <p:tgtEl>
                                          <p:spTgt spid="4101">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102">
                                            <p:txEl>
                                              <p:pRg st="1" end="1"/>
                                            </p:txEl>
                                          </p:spTgt>
                                        </p:tgtEl>
                                        <p:attrNameLst>
                                          <p:attrName>style.visibility</p:attrName>
                                        </p:attrNameLst>
                                      </p:cBhvr>
                                      <p:to>
                                        <p:strVal val="visible"/>
                                      </p:to>
                                    </p:set>
                                    <p:animEffect transition="in" filter="fade">
                                      <p:cBhvr>
                                        <p:cTn id="47" dur="500"/>
                                        <p:tgtEl>
                                          <p:spTgt spid="4102">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102">
                                            <p:txEl>
                                              <p:pRg st="2" end="2"/>
                                            </p:txEl>
                                          </p:spTgt>
                                        </p:tgtEl>
                                        <p:attrNameLst>
                                          <p:attrName>style.visibility</p:attrName>
                                        </p:attrNameLst>
                                      </p:cBhvr>
                                      <p:to>
                                        <p:strVal val="visible"/>
                                      </p:to>
                                    </p:set>
                                    <p:animEffect transition="in" filter="fade">
                                      <p:cBhvr>
                                        <p:cTn id="52" dur="500"/>
                                        <p:tgtEl>
                                          <p:spTgt spid="4102">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102">
                                            <p:txEl>
                                              <p:pRg st="3" end="3"/>
                                            </p:txEl>
                                          </p:spTgt>
                                        </p:tgtEl>
                                        <p:attrNameLst>
                                          <p:attrName>style.visibility</p:attrName>
                                        </p:attrNameLst>
                                      </p:cBhvr>
                                      <p:to>
                                        <p:strVal val="visible"/>
                                      </p:to>
                                    </p:set>
                                    <p:animEffect transition="in" filter="fade">
                                      <p:cBhvr>
                                        <p:cTn id="57" dur="500"/>
                                        <p:tgtEl>
                                          <p:spTgt spid="4102">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102">
                                            <p:txEl>
                                              <p:pRg st="4" end="4"/>
                                            </p:txEl>
                                          </p:spTgt>
                                        </p:tgtEl>
                                        <p:attrNameLst>
                                          <p:attrName>style.visibility</p:attrName>
                                        </p:attrNameLst>
                                      </p:cBhvr>
                                      <p:to>
                                        <p:strVal val="visible"/>
                                      </p:to>
                                    </p:set>
                                    <p:animEffect transition="in" filter="fade">
                                      <p:cBhvr>
                                        <p:cTn id="62" dur="500"/>
                                        <p:tgtEl>
                                          <p:spTgt spid="4102">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102">
                                            <p:txEl>
                                              <p:pRg st="5" end="5"/>
                                            </p:txEl>
                                          </p:spTgt>
                                        </p:tgtEl>
                                        <p:attrNameLst>
                                          <p:attrName>style.visibility</p:attrName>
                                        </p:attrNameLst>
                                      </p:cBhvr>
                                      <p:to>
                                        <p:strVal val="visible"/>
                                      </p:to>
                                    </p:set>
                                    <p:animEffect transition="in" filter="fade">
                                      <p:cBhvr>
                                        <p:cTn id="67" dur="500"/>
                                        <p:tgtEl>
                                          <p:spTgt spid="4102">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102">
                                            <p:txEl>
                                              <p:pRg st="6" end="6"/>
                                            </p:txEl>
                                          </p:spTgt>
                                        </p:tgtEl>
                                        <p:attrNameLst>
                                          <p:attrName>style.visibility</p:attrName>
                                        </p:attrNameLst>
                                      </p:cBhvr>
                                      <p:to>
                                        <p:strVal val="visible"/>
                                      </p:to>
                                    </p:set>
                                    <p:animEffect transition="in" filter="fade">
                                      <p:cBhvr>
                                        <p:cTn id="72" dur="500"/>
                                        <p:tgtEl>
                                          <p:spTgt spid="4102">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102">
                                            <p:txEl>
                                              <p:pRg st="7" end="7"/>
                                            </p:txEl>
                                          </p:spTgt>
                                        </p:tgtEl>
                                        <p:attrNameLst>
                                          <p:attrName>style.visibility</p:attrName>
                                        </p:attrNameLst>
                                      </p:cBhvr>
                                      <p:to>
                                        <p:strVal val="visible"/>
                                      </p:to>
                                    </p:set>
                                    <p:animEffect transition="in" filter="fade">
                                      <p:cBhvr>
                                        <p:cTn id="77" dur="500"/>
                                        <p:tgtEl>
                                          <p:spTgt spid="4102">
                                            <p:txEl>
                                              <p:pRg st="7" end="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4102">
                                            <p:txEl>
                                              <p:pRg st="8" end="8"/>
                                            </p:txEl>
                                          </p:spTgt>
                                        </p:tgtEl>
                                        <p:attrNameLst>
                                          <p:attrName>style.visibility</p:attrName>
                                        </p:attrNameLst>
                                      </p:cBhvr>
                                      <p:to>
                                        <p:strVal val="visible"/>
                                      </p:to>
                                    </p:set>
                                    <p:animEffect transition="in" filter="fade">
                                      <p:cBhvr>
                                        <p:cTn id="82" dur="500"/>
                                        <p:tgtEl>
                                          <p:spTgt spid="4102">
                                            <p:txEl>
                                              <p:pRg st="8" end="8"/>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4102">
                                            <p:txEl>
                                              <p:pRg st="9" end="9"/>
                                            </p:txEl>
                                          </p:spTgt>
                                        </p:tgtEl>
                                        <p:attrNameLst>
                                          <p:attrName>style.visibility</p:attrName>
                                        </p:attrNameLst>
                                      </p:cBhvr>
                                      <p:to>
                                        <p:strVal val="visible"/>
                                      </p:to>
                                    </p:set>
                                    <p:animEffect transition="in" filter="fade">
                                      <p:cBhvr>
                                        <p:cTn id="87" dur="500"/>
                                        <p:tgtEl>
                                          <p:spTgt spid="410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Information</a:t>
            </a:r>
            <a:endParaRPr lang="en-US" dirty="0"/>
          </a:p>
        </p:txBody>
      </p:sp>
      <p:sp>
        <p:nvSpPr>
          <p:cNvPr id="8" name="Content Placeholder 7"/>
          <p:cNvSpPr>
            <a:spLocks noGrp="1"/>
          </p:cNvSpPr>
          <p:nvPr>
            <p:ph idx="1"/>
          </p:nvPr>
        </p:nvSpPr>
        <p:spPr/>
        <p:txBody>
          <a:bodyPr>
            <a:normAutofit/>
          </a:bodyPr>
          <a:lstStyle/>
          <a:p>
            <a:r>
              <a:rPr lang="en-US" b="1" dirty="0"/>
              <a:t>George </a:t>
            </a:r>
            <a:r>
              <a:rPr lang="en-US" b="1" dirty="0" smtClean="0"/>
              <a:t>Washington</a:t>
            </a:r>
            <a:r>
              <a:rPr lang="en-US" dirty="0" smtClean="0"/>
              <a:t> </a:t>
            </a:r>
            <a:r>
              <a:rPr lang="en-US" dirty="0"/>
              <a:t>was the first </a:t>
            </a:r>
            <a:r>
              <a:rPr lang="en-US" dirty="0" smtClean="0"/>
              <a:t>President of the United States </a:t>
            </a:r>
            <a:r>
              <a:rPr lang="en-US" dirty="0"/>
              <a:t> (</a:t>
            </a:r>
            <a:r>
              <a:rPr lang="en-US" dirty="0" smtClean="0"/>
              <a:t>1789–1797)</a:t>
            </a:r>
          </a:p>
          <a:p>
            <a:r>
              <a:rPr lang="en-US" dirty="0" smtClean="0"/>
              <a:t>the </a:t>
            </a:r>
            <a:r>
              <a:rPr lang="en-US" dirty="0"/>
              <a:t>C</a:t>
            </a:r>
            <a:r>
              <a:rPr lang="en-US" dirty="0" smtClean="0"/>
              <a:t>ommander-in-chief </a:t>
            </a:r>
            <a:r>
              <a:rPr lang="en-US" dirty="0"/>
              <a:t>of </a:t>
            </a:r>
            <a:r>
              <a:rPr lang="en-US" dirty="0" smtClean="0"/>
              <a:t>the Continental Army</a:t>
            </a:r>
            <a:r>
              <a:rPr lang="en-US" dirty="0"/>
              <a:t> during the </a:t>
            </a:r>
            <a:r>
              <a:rPr lang="en-US" dirty="0" smtClean="0"/>
              <a:t>American Revolutionary War and</a:t>
            </a:r>
          </a:p>
          <a:p>
            <a:r>
              <a:rPr lang="en-US" dirty="0"/>
              <a:t>O</a:t>
            </a:r>
            <a:r>
              <a:rPr lang="en-US" dirty="0" smtClean="0"/>
              <a:t>ne </a:t>
            </a:r>
            <a:r>
              <a:rPr lang="en-US" dirty="0"/>
              <a:t>of the </a:t>
            </a:r>
            <a:r>
              <a:rPr lang="en-US" dirty="0" smtClean="0"/>
              <a:t>Founding Fathers of the United States </a:t>
            </a:r>
          </a:p>
          <a:p>
            <a:r>
              <a:rPr lang="en-US" dirty="0" smtClean="0"/>
              <a:t>He </a:t>
            </a:r>
            <a:r>
              <a:rPr lang="en-US" dirty="0"/>
              <a:t>presided over the convention that drafted </a:t>
            </a:r>
            <a:r>
              <a:rPr lang="en-US" dirty="0" smtClean="0"/>
              <a:t>the Constitution which</a:t>
            </a:r>
          </a:p>
          <a:p>
            <a:pPr lvl="1"/>
            <a:r>
              <a:rPr lang="en-US" dirty="0" smtClean="0"/>
              <a:t>replaced </a:t>
            </a:r>
            <a:r>
              <a:rPr lang="en-US" dirty="0"/>
              <a:t>the Articles of Confederation and </a:t>
            </a:r>
            <a:endParaRPr lang="en-US" dirty="0" smtClean="0"/>
          </a:p>
          <a:p>
            <a:pPr lvl="1"/>
            <a:r>
              <a:rPr lang="en-US" dirty="0" smtClean="0"/>
              <a:t>established </a:t>
            </a:r>
            <a:r>
              <a:rPr lang="en-US" dirty="0"/>
              <a:t>the position of </a:t>
            </a:r>
            <a:r>
              <a:rPr lang="en-US" dirty="0" smtClean="0"/>
              <a:t>President</a:t>
            </a:r>
            <a:endParaRPr lang="en-US" dirty="0"/>
          </a:p>
          <a:p>
            <a:endParaRPr lang="en-US" dirty="0"/>
          </a:p>
        </p:txBody>
      </p:sp>
    </p:spTree>
    <p:extLst>
      <p:ext uri="{BB962C8B-B14F-4D97-AF65-F5344CB8AC3E}">
        <p14:creationId xmlns:p14="http://schemas.microsoft.com/office/powerpoint/2010/main" val="202472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fade">
                                      <p:cBhvr>
                                        <p:cTn id="25" dur="500"/>
                                        <p:tgtEl>
                                          <p:spTgt spid="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xEl>
                                              <p:pRg st="5" end="5"/>
                                            </p:txEl>
                                          </p:spTgt>
                                        </p:tgtEl>
                                        <p:attrNameLst>
                                          <p:attrName>style.visibility</p:attrName>
                                        </p:attrNameLst>
                                      </p:cBhvr>
                                      <p:to>
                                        <p:strVal val="visible"/>
                                      </p:to>
                                    </p:set>
                                    <p:animEffect transition="in" filter="fade">
                                      <p:cBhvr>
                                        <p:cTn id="30"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cont. (pgs. 192-193)</a:t>
            </a:r>
            <a:endParaRPr lang="en-US" dirty="0"/>
          </a:p>
        </p:txBody>
      </p:sp>
      <p:sp>
        <p:nvSpPr>
          <p:cNvPr id="3" name="Content Placeholder 2"/>
          <p:cNvSpPr>
            <a:spLocks noGrp="1"/>
          </p:cNvSpPr>
          <p:nvPr>
            <p:ph idx="1"/>
          </p:nvPr>
        </p:nvSpPr>
        <p:spPr/>
        <p:txBody>
          <a:bodyPr>
            <a:normAutofit/>
          </a:bodyPr>
          <a:lstStyle/>
          <a:p>
            <a:r>
              <a:rPr lang="en-US" dirty="0"/>
              <a:t>Washington was elected President </a:t>
            </a:r>
            <a:r>
              <a:rPr lang="en-US" dirty="0" smtClean="0"/>
              <a:t>in 1788</a:t>
            </a:r>
          </a:p>
          <a:p>
            <a:pPr lvl="1"/>
            <a:r>
              <a:rPr lang="en-US" dirty="0" smtClean="0"/>
              <a:t>the </a:t>
            </a:r>
            <a:r>
              <a:rPr lang="en-US" dirty="0"/>
              <a:t>unanimous choice of the </a:t>
            </a:r>
            <a:r>
              <a:rPr lang="en-US" dirty="0" smtClean="0"/>
              <a:t>electors</a:t>
            </a:r>
          </a:p>
          <a:p>
            <a:pPr lvl="2"/>
            <a:r>
              <a:rPr lang="en-US" dirty="0" smtClean="0"/>
              <a:t>He was well-respected and popular</a:t>
            </a:r>
          </a:p>
          <a:p>
            <a:pPr lvl="2"/>
            <a:r>
              <a:rPr lang="en-US" dirty="0" smtClean="0"/>
              <a:t>He accepted the job reluctantly—Primary source “About 10 o’clock I bade farewell to Mount Vernon, to private life, and to domestic felicity (happiness), and with a mind oppressed with more anxious and painful sensations than I have words to express, set out for New York.” April 16, 1789</a:t>
            </a:r>
          </a:p>
          <a:p>
            <a:pPr lvl="1"/>
            <a:r>
              <a:rPr lang="en-US" dirty="0" smtClean="0"/>
              <a:t>he </a:t>
            </a:r>
            <a:r>
              <a:rPr lang="en-US" dirty="0"/>
              <a:t>served two terms in </a:t>
            </a:r>
            <a:r>
              <a:rPr lang="en-US" dirty="0" smtClean="0"/>
              <a:t>office</a:t>
            </a:r>
          </a:p>
          <a:p>
            <a:pPr lvl="1"/>
            <a:r>
              <a:rPr lang="en-US" dirty="0" smtClean="0"/>
              <a:t>oversaw </a:t>
            </a:r>
            <a:r>
              <a:rPr lang="en-US" dirty="0"/>
              <a:t>the creation of a strong, well-financed national government that </a:t>
            </a:r>
            <a:endParaRPr lang="en-US" dirty="0" smtClean="0"/>
          </a:p>
          <a:p>
            <a:pPr lvl="1"/>
            <a:r>
              <a:rPr lang="en-US" dirty="0" smtClean="0"/>
              <a:t>maintained </a:t>
            </a:r>
            <a:r>
              <a:rPr lang="en-US" dirty="0"/>
              <a:t>neutrality in the wars raging in </a:t>
            </a:r>
            <a:r>
              <a:rPr lang="en-US" dirty="0" smtClean="0"/>
              <a:t>Europe</a:t>
            </a:r>
          </a:p>
          <a:p>
            <a:pPr lvl="1"/>
            <a:r>
              <a:rPr lang="en-US" dirty="0" smtClean="0"/>
              <a:t>suppressed </a:t>
            </a:r>
            <a:r>
              <a:rPr lang="en-US" dirty="0"/>
              <a:t>rebellion, and </a:t>
            </a:r>
            <a:endParaRPr lang="en-US" dirty="0" smtClean="0"/>
          </a:p>
          <a:p>
            <a:pPr lvl="1"/>
            <a:r>
              <a:rPr lang="en-US" dirty="0" smtClean="0"/>
              <a:t>won acceptance among Americans of all types</a:t>
            </a:r>
          </a:p>
          <a:p>
            <a:endParaRPr lang="en-US" dirty="0"/>
          </a:p>
        </p:txBody>
      </p:sp>
    </p:spTree>
    <p:extLst>
      <p:ext uri="{BB962C8B-B14F-4D97-AF65-F5344CB8AC3E}">
        <p14:creationId xmlns:p14="http://schemas.microsoft.com/office/powerpoint/2010/main" val="419131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down)">
                                      <p:cBhvr>
                                        <p:cTn id="23" dur="500"/>
                                        <p:tgtEl>
                                          <p:spTgt spid="3">
                                            <p:txEl>
                                              <p:pRg st="5" end="5"/>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down)">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down)">
                                      <p:cBhvr>
                                        <p:cTn id="31" dur="500"/>
                                        <p:tgtEl>
                                          <p:spTgt spid="3">
                                            <p:txEl>
                                              <p:pRg st="7" end="7"/>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wipe(down)">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cont.</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endParaRPr lang="en-US" dirty="0"/>
          </a:p>
          <a:p>
            <a:endParaRPr lang="en-US" dirty="0" smtClean="0"/>
          </a:p>
          <a:p>
            <a:endParaRPr lang="en-US" dirty="0" smtClean="0"/>
          </a:p>
          <a:p>
            <a:endParaRPr lang="en-US" dirty="0"/>
          </a:p>
          <a:p>
            <a:r>
              <a:rPr lang="en-US" sz="2000" b="0" dirty="0" smtClean="0"/>
              <a:t>John Adams was elected Vice President</a:t>
            </a:r>
          </a:p>
          <a:p>
            <a:r>
              <a:rPr lang="en-US" sz="2000" b="0" dirty="0" smtClean="0"/>
              <a:t>Washington’s administration (the officials in the executive branch) included Washington, Adams and about 12 clerks</a:t>
            </a:r>
          </a:p>
          <a:p>
            <a:r>
              <a:rPr lang="en-US" sz="2000" b="0" dirty="0" smtClean="0"/>
              <a:t>Quickly after taking office, Washington began to set important precedents (acts or statements that became traditions to be followed)</a:t>
            </a:r>
            <a:endParaRPr lang="en-US" sz="2000" b="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152401"/>
            <a:ext cx="2540000" cy="2902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978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Precedents</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Washington knew that he had been given the power to shape the American Presidency. With no prior model to follow, the responsibility of setting precedents was his. His </a:t>
            </a:r>
            <a:r>
              <a:rPr lang="en-US" dirty="0"/>
              <a:t>leadership style established many forms and rituals of government </a:t>
            </a:r>
            <a:r>
              <a:rPr lang="en-US" dirty="0" smtClean="0"/>
              <a:t>that </a:t>
            </a:r>
            <a:r>
              <a:rPr lang="en-US" dirty="0"/>
              <a:t>have been used since, such as:</a:t>
            </a:r>
          </a:p>
          <a:p>
            <a:pPr lvl="1"/>
            <a:r>
              <a:rPr lang="en-US" dirty="0"/>
              <a:t>using a cabinet system and </a:t>
            </a:r>
            <a:r>
              <a:rPr lang="en-US" dirty="0" smtClean="0"/>
              <a:t>proposing legislation to Congress</a:t>
            </a:r>
            <a:endParaRPr lang="en-US" dirty="0"/>
          </a:p>
          <a:p>
            <a:pPr lvl="1"/>
            <a:r>
              <a:rPr lang="en-US" dirty="0"/>
              <a:t>delivering an inaugural address </a:t>
            </a:r>
            <a:endParaRPr lang="en-US" dirty="0" smtClean="0"/>
          </a:p>
          <a:p>
            <a:pPr lvl="1"/>
            <a:r>
              <a:rPr lang="en-US" dirty="0" smtClean="0"/>
              <a:t>Recommending the official title, “Mr. President”</a:t>
            </a:r>
          </a:p>
          <a:p>
            <a:pPr lvl="1"/>
            <a:r>
              <a:rPr lang="en-US" dirty="0" smtClean="0"/>
              <a:t>Setting aside late afternoons for meetings with the public and evenings for dinner parties for friends and invited guests</a:t>
            </a:r>
          </a:p>
          <a:p>
            <a:pPr lvl="1"/>
            <a:r>
              <a:rPr lang="en-US" dirty="0" smtClean="0"/>
              <a:t>Retiring after two terms</a:t>
            </a:r>
            <a:endParaRPr lang="en-US" dirty="0"/>
          </a:p>
          <a:p>
            <a:pPr lvl="1"/>
            <a:r>
              <a:rPr lang="en-US" dirty="0" smtClean="0"/>
              <a:t>the </a:t>
            </a:r>
            <a:r>
              <a:rPr lang="en-US" dirty="0"/>
              <a:t>peaceful transition from his presidency to the presidency of John Adams established a tradition that continues into the 21st </a:t>
            </a:r>
            <a:r>
              <a:rPr lang="en-US" dirty="0" smtClean="0"/>
              <a:t>century</a:t>
            </a:r>
          </a:p>
          <a:p>
            <a:r>
              <a:rPr lang="en-US" dirty="0" smtClean="0"/>
              <a:t>Washington </a:t>
            </a:r>
            <a:r>
              <a:rPr lang="en-US" dirty="0"/>
              <a:t>was hailed as </a:t>
            </a:r>
            <a:r>
              <a:rPr lang="en-US" dirty="0" smtClean="0"/>
              <a:t>“father </a:t>
            </a:r>
            <a:r>
              <a:rPr lang="en-US" dirty="0"/>
              <a:t>of his country" even during his lifetime</a:t>
            </a:r>
          </a:p>
        </p:txBody>
      </p:sp>
    </p:spTree>
    <p:extLst>
      <p:ext uri="{BB962C8B-B14F-4D97-AF65-F5344CB8AC3E}">
        <p14:creationId xmlns:p14="http://schemas.microsoft.com/office/powerpoint/2010/main" val="335301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Government Organization</a:t>
            </a:r>
            <a:endParaRPr lang="en-US" sz="2400" dirty="0"/>
          </a:p>
        </p:txBody>
      </p:sp>
      <p:sp>
        <p:nvSpPr>
          <p:cNvPr id="3" name="Content Placeholder 2"/>
          <p:cNvSpPr>
            <a:spLocks noGrp="1"/>
          </p:cNvSpPr>
          <p:nvPr>
            <p:ph idx="1"/>
          </p:nvPr>
        </p:nvSpPr>
        <p:spPr/>
        <p:txBody>
          <a:bodyPr/>
          <a:lstStyle/>
          <a:p>
            <a:pPr marL="0" indent="0">
              <a:buNone/>
            </a:pPr>
            <a:endParaRPr lang="en-US" dirty="0" smtClean="0"/>
          </a:p>
          <a:p>
            <a:endParaRPr lang="en-US" dirty="0"/>
          </a:p>
          <a:p>
            <a:endParaRPr lang="en-US" dirty="0" smtClean="0"/>
          </a:p>
          <a:p>
            <a:endParaRPr lang="en-US" dirty="0" smtClean="0"/>
          </a:p>
          <a:p>
            <a:r>
              <a:rPr lang="en-US" dirty="0" smtClean="0"/>
              <a:t>Organizing the Federal Court System</a:t>
            </a:r>
          </a:p>
          <a:p>
            <a:pPr lvl="1"/>
            <a:r>
              <a:rPr lang="en-US" dirty="0" smtClean="0"/>
              <a:t>The Constitution required the establishment of a Supreme Court, but </a:t>
            </a:r>
          </a:p>
          <a:p>
            <a:pPr lvl="2"/>
            <a:r>
              <a:rPr lang="en-US" dirty="0" smtClean="0"/>
              <a:t>left the details of organizing the court system to Congress</a:t>
            </a:r>
          </a:p>
          <a:p>
            <a:pPr lvl="1"/>
            <a:r>
              <a:rPr lang="en-US" dirty="0" smtClean="0"/>
              <a:t>James Madison was elected to the 1</a:t>
            </a:r>
            <a:r>
              <a:rPr lang="en-US" baseline="30000" dirty="0" smtClean="0"/>
              <a:t>st</a:t>
            </a:r>
            <a:r>
              <a:rPr lang="en-US" dirty="0" smtClean="0"/>
              <a:t> Congressional House of Representatives</a:t>
            </a:r>
          </a:p>
          <a:p>
            <a:pPr lvl="2"/>
            <a:r>
              <a:rPr lang="en-US" dirty="0" smtClean="0"/>
              <a:t>He helped pass the Judiciary Act of 1789</a:t>
            </a:r>
          </a:p>
          <a:p>
            <a:pPr lvl="3"/>
            <a:r>
              <a:rPr lang="en-US" dirty="0" smtClean="0"/>
              <a:t>Established a Judiciary (system of courts)</a:t>
            </a:r>
          </a:p>
        </p:txBody>
      </p:sp>
      <p:pic>
        <p:nvPicPr>
          <p:cNvPr id="3074" name="Picture 2" descr="http://politicalarenadotorg.files.wordpress.com/2011/11/james-madison-2.jpg?w=640&amp;h=4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28600"/>
            <a:ext cx="33528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79931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fade">
                                      <p:cBhvr>
                                        <p:cTn id="20" dur="500"/>
                                        <p:tgtEl>
                                          <p:spTgt spid="3">
                                            <p:txEl>
                                              <p:pRg st="8" end="8"/>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Organization</a:t>
            </a:r>
            <a:endParaRPr lang="en-US" dirty="0"/>
          </a:p>
        </p:txBody>
      </p:sp>
      <p:sp>
        <p:nvSpPr>
          <p:cNvPr id="3" name="Content Placeholder 2"/>
          <p:cNvSpPr>
            <a:spLocks noGrp="1"/>
          </p:cNvSpPr>
          <p:nvPr>
            <p:ph idx="1"/>
          </p:nvPr>
        </p:nvSpPr>
        <p:spPr/>
        <p:txBody>
          <a:bodyPr>
            <a:normAutofit/>
          </a:bodyPr>
          <a:lstStyle/>
          <a:p>
            <a:pPr lvl="1"/>
            <a:endParaRPr lang="en-US" dirty="0" smtClean="0"/>
          </a:p>
          <a:p>
            <a:pPr lvl="1"/>
            <a:endParaRPr lang="en-US" dirty="0"/>
          </a:p>
          <a:p>
            <a:pPr lvl="1"/>
            <a:endParaRPr lang="en-US" dirty="0" smtClean="0"/>
          </a:p>
          <a:p>
            <a:pPr lvl="1"/>
            <a:endParaRPr lang="en-US" dirty="0"/>
          </a:p>
          <a:p>
            <a:pPr lvl="1"/>
            <a:r>
              <a:rPr lang="en-US" dirty="0" smtClean="0"/>
              <a:t>The Judiciary Act of 1789</a:t>
            </a:r>
          </a:p>
          <a:p>
            <a:pPr lvl="2"/>
            <a:r>
              <a:rPr lang="en-US" dirty="0" smtClean="0"/>
              <a:t>13 federal district courts—1 for each state</a:t>
            </a:r>
          </a:p>
          <a:p>
            <a:pPr lvl="2"/>
            <a:r>
              <a:rPr lang="en-US" dirty="0" smtClean="0"/>
              <a:t>3 circuit courts to hear appeals from state courts</a:t>
            </a:r>
          </a:p>
          <a:p>
            <a:pPr lvl="2"/>
            <a:r>
              <a:rPr lang="en-US" dirty="0" smtClean="0"/>
              <a:t>6 member Supreme Court</a:t>
            </a:r>
          </a:p>
          <a:p>
            <a:pPr lvl="3"/>
            <a:r>
              <a:rPr lang="en-US" dirty="0" smtClean="0"/>
              <a:t>John Jay was appointed 1</a:t>
            </a:r>
            <a:r>
              <a:rPr lang="en-US" baseline="30000" dirty="0" smtClean="0"/>
              <a:t>st</a:t>
            </a:r>
            <a:r>
              <a:rPr lang="en-US" dirty="0" smtClean="0"/>
              <a:t> Chief Justice</a:t>
            </a:r>
          </a:p>
          <a:p>
            <a:pPr lvl="3"/>
            <a:r>
              <a:rPr lang="en-US" dirty="0" smtClean="0"/>
              <a:t>Decided contested cases</a:t>
            </a:r>
          </a:p>
          <a:p>
            <a:pPr lvl="3"/>
            <a:r>
              <a:rPr lang="en-US" dirty="0" smtClean="0"/>
              <a:t>Served as trial court in certain cases involving states or foreign affairs</a:t>
            </a:r>
          </a:p>
          <a:p>
            <a:pPr lvl="2"/>
            <a:r>
              <a:rPr lang="en-US" dirty="0" smtClean="0"/>
              <a:t>Established the office of Attorney General (Federal Prosecutor)</a:t>
            </a:r>
          </a:p>
          <a:p>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609600"/>
            <a:ext cx="2562225" cy="32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644966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Organization cont.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Setting up the Cabinet (A group of federal leaders who headed the major departments of the executive branch and advised the President)</a:t>
            </a:r>
          </a:p>
          <a:p>
            <a:pPr lvl="1"/>
            <a:r>
              <a:rPr lang="en-US" dirty="0" smtClean="0"/>
              <a:t>Cabinet members were nominated by the President and approved by the Senate</a:t>
            </a:r>
          </a:p>
          <a:p>
            <a:pPr lvl="2"/>
            <a:r>
              <a:rPr lang="en-US" dirty="0" smtClean="0"/>
              <a:t>State Department—Thomas Jefferson, Secretary of State, conducted foreign policy (Antifederalist)</a:t>
            </a:r>
          </a:p>
          <a:p>
            <a:pPr lvl="2"/>
            <a:r>
              <a:rPr lang="en-US" dirty="0"/>
              <a:t>Treasury Department—Alexander Hamilton, </a:t>
            </a:r>
            <a:r>
              <a:rPr lang="en-US" dirty="0" smtClean="0"/>
              <a:t>secretary of the Treasury, managed </a:t>
            </a:r>
            <a:r>
              <a:rPr lang="en-US" dirty="0"/>
              <a:t>federal </a:t>
            </a:r>
            <a:r>
              <a:rPr lang="en-US" dirty="0" smtClean="0"/>
              <a:t>finances (Federalist)</a:t>
            </a:r>
            <a:endParaRPr lang="en-US" dirty="0"/>
          </a:p>
          <a:p>
            <a:pPr lvl="2"/>
            <a:r>
              <a:rPr lang="en-US" dirty="0" smtClean="0"/>
              <a:t>War Department—Henry Know, Secretary of War, supervised national defense</a:t>
            </a:r>
          </a:p>
          <a:p>
            <a:pPr lvl="2"/>
            <a:r>
              <a:rPr lang="en-US" dirty="0" smtClean="0"/>
              <a:t>Attorney General—Edmund Randolph</a:t>
            </a:r>
          </a:p>
          <a:p>
            <a:pPr lvl="1"/>
            <a:r>
              <a:rPr lang="en-US" dirty="0" smtClean="0"/>
              <a:t>How many cabinet members today?</a:t>
            </a:r>
          </a:p>
          <a:p>
            <a:pPr lvl="2"/>
            <a:r>
              <a:rPr lang="en-US" dirty="0" smtClean="0"/>
              <a:t>15—The </a:t>
            </a:r>
            <a:r>
              <a:rPr lang="en-US" dirty="0"/>
              <a:t>Cabinet includes the Vice President and the heads of 15 executive departments — the Secretaries of Agriculture, Commerce, Defense, Education, Energy, Health and Human Services, Homeland Security, Housing and Urban Development, Interior, Labor, State, Transportation, Treasury, and Veterans Affairs, as well as the Attorney </a:t>
            </a:r>
            <a:r>
              <a:rPr lang="en-US" dirty="0" smtClean="0"/>
              <a:t>General </a:t>
            </a:r>
            <a:r>
              <a:rPr lang="en-US" dirty="0" smtClean="0">
                <a:hlinkClick r:id="rId2"/>
              </a:rPr>
              <a:t>http</a:t>
            </a:r>
            <a:r>
              <a:rPr lang="en-US" dirty="0">
                <a:hlinkClick r:id="rId2"/>
              </a:rPr>
              <a:t>://www.whitehouse.gov/administration/cabinet</a:t>
            </a:r>
            <a:r>
              <a:rPr lang="en-US" dirty="0"/>
              <a:t> </a:t>
            </a:r>
            <a:endParaRPr lang="en-US" dirty="0" smtClean="0"/>
          </a:p>
        </p:txBody>
      </p:sp>
    </p:spTree>
    <p:extLst>
      <p:ext uri="{BB962C8B-B14F-4D97-AF65-F5344CB8AC3E}">
        <p14:creationId xmlns:p14="http://schemas.microsoft.com/office/powerpoint/2010/main" val="28788094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541</TotalTime>
  <Words>1496</Words>
  <Application>Microsoft Office PowerPoint</Application>
  <PresentationFormat>On-screen Show (4:3)</PresentationFormat>
  <Paragraphs>205</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Angles</vt:lpstr>
      <vt:lpstr>Unit 3, Chapter 6 The New Republic</vt:lpstr>
      <vt:lpstr>Government and Party Politics</vt:lpstr>
      <vt:lpstr>Background Information</vt:lpstr>
      <vt:lpstr>Background cont. (pgs. 192-193)</vt:lpstr>
      <vt:lpstr>Background cont.</vt:lpstr>
      <vt:lpstr>Precedents</vt:lpstr>
      <vt:lpstr>Government Organization</vt:lpstr>
      <vt:lpstr>Government Organization</vt:lpstr>
      <vt:lpstr>Government Organization cont.</vt:lpstr>
      <vt:lpstr>Checking Your Understanding</vt:lpstr>
      <vt:lpstr>$Financial Crisis$</vt:lpstr>
      <vt:lpstr>Financial Crisis</vt:lpstr>
      <vt:lpstr>Taxes and Tariffs</vt:lpstr>
      <vt:lpstr>Hamilton’s Plan cont.</vt:lpstr>
      <vt:lpstr>The Bank</vt:lpstr>
      <vt:lpstr>Controversy to Come</vt:lpstr>
      <vt:lpstr>Opposition</vt:lpstr>
      <vt:lpstr>Compromise</vt:lpstr>
      <vt:lpstr>Compromise</vt:lpstr>
      <vt:lpstr>Checking Your Understanding</vt:lpstr>
      <vt:lpstr>Assignment:</vt:lpstr>
      <vt:lpstr>Whiskey Rebellion</vt:lpstr>
      <vt:lpstr>Whiskey Rebellion cont.</vt:lpstr>
      <vt:lpstr>Whiskey Rebellion cont.</vt:lpstr>
      <vt:lpstr>Emergence of Political Parties</vt:lpstr>
      <vt:lpstr>Election of 1796</vt:lpstr>
      <vt:lpstr>The Parties Emerge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Chapter 6 The New Republic</dc:title>
  <dc:creator>Mary</dc:creator>
  <cp:lastModifiedBy>Peterburs, Mary G. </cp:lastModifiedBy>
  <cp:revision>50</cp:revision>
  <dcterms:created xsi:type="dcterms:W3CDTF">2013-10-22T02:22:01Z</dcterms:created>
  <dcterms:modified xsi:type="dcterms:W3CDTF">2014-10-10T17:49:09Z</dcterms:modified>
</cp:coreProperties>
</file>